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FD6"/>
    <a:srgbClr val="BA7D78"/>
    <a:srgbClr val="C37D6F"/>
    <a:srgbClr val="CA8C80"/>
    <a:srgbClr val="D38583"/>
    <a:srgbClr val="B54441"/>
    <a:srgbClr val="FEDBD2"/>
    <a:srgbClr val="FFD5D5"/>
    <a:srgbClr val="FFCCCC"/>
    <a:srgbClr val="F2C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E5D53-D085-4B77-B268-095C979D339E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032A0-D9C2-4782-9403-A9F874F99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847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08:10:49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50800">
              <a:lnSpc>
                <a:spcPts val="980"/>
              </a:lnSpc>
            </a:pPr>
            <a:r>
              <a:rPr lang="es-ES" sz="1200" spc="-5" dirty="0">
                <a:latin typeface="Arial"/>
                <a:cs typeface="Arial"/>
              </a:rPr>
              <a:t>Dar la bienvenida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facilitar  las presentaciones según</a:t>
            </a:r>
            <a:r>
              <a:rPr lang="es-ES" sz="1200" spc="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corresponda.</a:t>
            </a:r>
            <a:endParaRPr lang="es-ES" sz="1200" dirty="0">
              <a:latin typeface="Arial"/>
              <a:cs typeface="Arial"/>
            </a:endParaRPr>
          </a:p>
          <a:p>
            <a:pPr marL="31750" marR="91440">
              <a:lnSpc>
                <a:spcPts val="980"/>
              </a:lnSpc>
              <a:spcBef>
                <a:spcPts val="45"/>
              </a:spcBef>
            </a:pPr>
            <a:r>
              <a:rPr lang="es-ES" sz="1200" spc="-5" dirty="0">
                <a:latin typeface="Arial"/>
                <a:cs typeface="Arial"/>
              </a:rPr>
              <a:t>Nota para el </a:t>
            </a:r>
            <a:r>
              <a:rPr lang="es-ES" sz="1200" dirty="0">
                <a:latin typeface="Arial"/>
                <a:cs typeface="Arial"/>
              </a:rPr>
              <a:t>facilitador: Sea </a:t>
            </a:r>
            <a:r>
              <a:rPr lang="es-ES" sz="1200" spc="-5" dirty="0">
                <a:latin typeface="Arial"/>
                <a:cs typeface="Arial"/>
              </a:rPr>
              <a:t>consciente de  quiénes </a:t>
            </a:r>
            <a:r>
              <a:rPr lang="es-ES" sz="1200" dirty="0">
                <a:latin typeface="Arial"/>
                <a:cs typeface="Arial"/>
              </a:rPr>
              <a:t>forman </a:t>
            </a:r>
            <a:r>
              <a:rPr lang="es-ES" sz="1200" spc="-5" dirty="0">
                <a:latin typeface="Arial"/>
                <a:cs typeface="Arial"/>
              </a:rPr>
              <a:t>parte de </a:t>
            </a:r>
            <a:r>
              <a:rPr lang="es-ES" sz="1200" dirty="0">
                <a:latin typeface="Arial"/>
                <a:cs typeface="Arial"/>
              </a:rPr>
              <a:t>su grupo y tenga </a:t>
            </a:r>
            <a:r>
              <a:rPr lang="es-ES" sz="1200" spc="-5" dirty="0">
                <a:latin typeface="Arial"/>
                <a:cs typeface="Arial"/>
              </a:rPr>
              <a:t>en  </a:t>
            </a:r>
            <a:r>
              <a:rPr lang="es-ES" sz="1200" dirty="0">
                <a:latin typeface="Arial"/>
                <a:cs typeface="Arial"/>
              </a:rPr>
              <a:t>cuenta </a:t>
            </a:r>
            <a:r>
              <a:rPr lang="es-ES" sz="1200" spc="-5" dirty="0">
                <a:latin typeface="Arial"/>
                <a:cs typeface="Arial"/>
              </a:rPr>
              <a:t>que la </a:t>
            </a:r>
            <a:r>
              <a:rPr lang="es-ES" sz="1200" dirty="0">
                <a:latin typeface="Arial"/>
                <a:cs typeface="Arial"/>
              </a:rPr>
              <a:t>forma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tender </a:t>
            </a:r>
            <a:r>
              <a:rPr lang="es-ES" sz="1200" spc="-5" dirty="0">
                <a:latin typeface="Arial"/>
                <a:cs typeface="Arial"/>
              </a:rPr>
              <a:t>puentes hacia  perspectivas alternativas variará en </a:t>
            </a:r>
            <a:r>
              <a:rPr lang="es-ES" sz="1200" dirty="0">
                <a:latin typeface="Arial"/>
                <a:cs typeface="Arial"/>
              </a:rPr>
              <a:t>función </a:t>
            </a:r>
            <a:r>
              <a:rPr lang="es-ES" sz="1200" spc="-5" dirty="0">
                <a:latin typeface="Arial"/>
                <a:cs typeface="Arial"/>
              </a:rPr>
              <a:t>de quiénes participen. </a:t>
            </a:r>
            <a:r>
              <a:rPr lang="es-ES" sz="1200" dirty="0">
                <a:latin typeface="Arial"/>
                <a:cs typeface="Arial"/>
              </a:rPr>
              <a:t>Por </a:t>
            </a:r>
            <a:r>
              <a:rPr lang="es-ES" sz="1200" spc="-5" dirty="0">
                <a:latin typeface="Arial"/>
                <a:cs typeface="Arial"/>
              </a:rPr>
              <a:t>ejemplo, los prejuicios pueden derivarse de otras diferencias además de las </a:t>
            </a:r>
            <a:r>
              <a:rPr lang="es-ES" sz="1200" dirty="0">
                <a:latin typeface="Arial"/>
                <a:cs typeface="Arial"/>
              </a:rPr>
              <a:t>culturales, </a:t>
            </a:r>
            <a:r>
              <a:rPr lang="es-ES" sz="1200" spc="-5" dirty="0">
                <a:latin typeface="Arial"/>
                <a:cs typeface="Arial"/>
              </a:rPr>
              <a:t>étnicas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raciales </a:t>
            </a:r>
            <a:r>
              <a:rPr lang="es-ES" sz="1200" dirty="0">
                <a:latin typeface="Arial"/>
                <a:cs typeface="Arial"/>
              </a:rPr>
              <a:t>(por </a:t>
            </a:r>
            <a:r>
              <a:rPr lang="es-ES" sz="1200" spc="-5" dirty="0">
                <a:latin typeface="Arial"/>
                <a:cs typeface="Arial"/>
              </a:rPr>
              <a:t>ejemplo: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>
                <a:latin typeface="Arial"/>
                <a:cs typeface="Arial"/>
              </a:rPr>
              <a:t>ubicación geográfica, </a:t>
            </a:r>
            <a:r>
              <a:rPr lang="es-ES" sz="1200" dirty="0">
                <a:latin typeface="Arial"/>
                <a:cs typeface="Arial"/>
              </a:rPr>
              <a:t>como </a:t>
            </a:r>
            <a:r>
              <a:rPr lang="es-ES" sz="1200" spc="-5" dirty="0">
                <a:latin typeface="Arial"/>
                <a:cs typeface="Arial"/>
              </a:rPr>
              <a:t>el entorno urbano </a:t>
            </a:r>
            <a:r>
              <a:rPr lang="es-ES" sz="1200" dirty="0">
                <a:latin typeface="Arial"/>
                <a:cs typeface="Arial"/>
              </a:rPr>
              <a:t>frente </a:t>
            </a:r>
            <a:r>
              <a:rPr lang="es-ES" sz="1200" spc="-5" dirty="0">
                <a:latin typeface="Arial"/>
                <a:cs typeface="Arial"/>
              </a:rPr>
              <a:t>al </a:t>
            </a:r>
            <a:r>
              <a:rPr lang="es-ES" sz="1200" dirty="0">
                <a:latin typeface="Arial"/>
                <a:cs typeface="Arial"/>
              </a:rPr>
              <a:t>rural, </a:t>
            </a:r>
            <a:r>
              <a:rPr lang="es-ES" sz="1200" spc="-5" dirty="0">
                <a:latin typeface="Arial"/>
                <a:cs typeface="Arial"/>
              </a:rPr>
              <a:t>la situación económica, el nivel educativo </a:t>
            </a:r>
            <a:r>
              <a:rPr lang="es-ES" sz="1200" dirty="0">
                <a:latin typeface="Arial"/>
                <a:cs typeface="Arial"/>
              </a:rPr>
              <a:t>y la </a:t>
            </a:r>
            <a:r>
              <a:rPr lang="es-ES" sz="1200" spc="-5" dirty="0">
                <a:latin typeface="Arial"/>
                <a:cs typeface="Arial"/>
              </a:rPr>
              <a:t>ocupación, pueden influir </a:t>
            </a:r>
            <a:r>
              <a:rPr lang="es-ES" sz="1200" spc="-10" dirty="0">
                <a:latin typeface="Arial"/>
                <a:cs typeface="Arial"/>
              </a:rPr>
              <a:t>en la </a:t>
            </a:r>
            <a:r>
              <a:rPr lang="es-ES" sz="1200" spc="-15" dirty="0">
                <a:latin typeface="Arial"/>
                <a:cs typeface="Arial"/>
              </a:rPr>
              <a:t>perspectiva).</a:t>
            </a: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01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08:10:52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s-ES" sz="1400" dirty="0">
                <a:latin typeface="Arial"/>
                <a:cs typeface="Arial"/>
              </a:rPr>
              <a:t>Ahora exploraremos el </a:t>
            </a:r>
            <a:r>
              <a:rPr lang="es-ES" sz="1400" spc="-5" dirty="0">
                <a:latin typeface="Arial"/>
                <a:cs typeface="Arial"/>
              </a:rPr>
              <a:t>tema de </a:t>
            </a:r>
            <a:r>
              <a:rPr lang="es-ES" sz="1400" spc="-10" dirty="0">
                <a:latin typeface="Arial"/>
                <a:cs typeface="Arial"/>
              </a:rPr>
              <a:t>la</a:t>
            </a:r>
            <a:r>
              <a:rPr lang="es-ES" sz="1400" spc="-65" dirty="0">
                <a:latin typeface="Arial"/>
                <a:cs typeface="Arial"/>
              </a:rPr>
              <a:t> </a:t>
            </a:r>
            <a:r>
              <a:rPr lang="es-ES" sz="1400" spc="-15" dirty="0">
                <a:latin typeface="Arial"/>
                <a:cs typeface="Arial"/>
              </a:rPr>
              <a:t>cultura.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93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08:10:52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393700">
              <a:lnSpc>
                <a:spcPts val="980"/>
              </a:lnSpc>
            </a:pP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primer lugar, </a:t>
            </a:r>
            <a:r>
              <a:rPr lang="es-ES" sz="1200" spc="-10" dirty="0">
                <a:latin typeface="Arial"/>
                <a:cs typeface="Arial"/>
              </a:rPr>
              <a:t>¿qué </a:t>
            </a:r>
            <a:r>
              <a:rPr lang="es-ES" sz="1200" spc="-5" dirty="0">
                <a:latin typeface="Arial"/>
                <a:cs typeface="Arial"/>
              </a:rPr>
              <a:t>entendemos por </a:t>
            </a:r>
            <a:r>
              <a:rPr lang="es-ES" sz="1200" spc="-15" dirty="0">
                <a:latin typeface="Arial"/>
                <a:cs typeface="Arial"/>
              </a:rPr>
              <a:t>cultura?</a:t>
            </a:r>
            <a:endParaRPr lang="es-ES" sz="1200" dirty="0">
              <a:latin typeface="Arial"/>
              <a:cs typeface="Arial"/>
            </a:endParaRPr>
          </a:p>
          <a:p>
            <a:pPr marL="31750" marR="45085">
              <a:lnSpc>
                <a:spcPts val="980"/>
              </a:lnSpc>
              <a:spcBef>
                <a:spcPts val="45"/>
              </a:spcBef>
            </a:pPr>
            <a:r>
              <a:rPr lang="es-ES" sz="1200" spc="-5" dirty="0">
                <a:latin typeface="Arial"/>
                <a:cs typeface="Arial"/>
              </a:rPr>
              <a:t>Las culturas tienen ideas </a:t>
            </a:r>
            <a:r>
              <a:rPr lang="es-ES" sz="1200" dirty="0">
                <a:latin typeface="Arial"/>
                <a:cs typeface="Arial"/>
              </a:rPr>
              <a:t>y maneras de  </a:t>
            </a:r>
            <a:r>
              <a:rPr lang="es-ES" sz="1200" spc="-5" dirty="0">
                <a:latin typeface="Arial"/>
                <a:cs typeface="Arial"/>
              </a:rPr>
              <a:t>expresarlas. Las </a:t>
            </a:r>
            <a:r>
              <a:rPr lang="es-ES" sz="1200" dirty="0">
                <a:latin typeface="Arial"/>
                <a:cs typeface="Arial"/>
              </a:rPr>
              <a:t>culturas </a:t>
            </a:r>
            <a:r>
              <a:rPr lang="es-ES" sz="1200" spc="-5" dirty="0">
                <a:latin typeface="Arial"/>
                <a:cs typeface="Arial"/>
              </a:rPr>
              <a:t>tienen </a:t>
            </a:r>
            <a:r>
              <a:rPr lang="es-ES" sz="1200" dirty="0">
                <a:latin typeface="Arial"/>
                <a:cs typeface="Arial"/>
              </a:rPr>
              <a:t>creencias acerca de </a:t>
            </a:r>
            <a:r>
              <a:rPr lang="es-ES" sz="1200" spc="-5" dirty="0">
                <a:latin typeface="Arial"/>
                <a:cs typeface="Arial"/>
              </a:rPr>
              <a:t>Dios, de ellas</a:t>
            </a:r>
            <a:r>
              <a:rPr lang="es-ES" sz="1200" dirty="0">
                <a:latin typeface="Arial"/>
                <a:cs typeface="Arial"/>
              </a:rPr>
              <a:t> mismas y de otros</a:t>
            </a:r>
            <a:r>
              <a:rPr lang="es-ES" sz="1200" spc="-5" dirty="0">
                <a:latin typeface="Arial"/>
                <a:cs typeface="Arial"/>
              </a:rPr>
              <a:t>. Las culturas </a:t>
            </a:r>
            <a:r>
              <a:rPr lang="es-ES" sz="1200" dirty="0">
                <a:latin typeface="Arial"/>
                <a:cs typeface="Arial"/>
              </a:rPr>
              <a:t>tienen valores </a:t>
            </a:r>
            <a:r>
              <a:rPr lang="es-ES" sz="1200" spc="-5" dirty="0">
                <a:latin typeface="Arial"/>
                <a:cs typeface="Arial"/>
              </a:rPr>
              <a:t>que dan </a:t>
            </a:r>
            <a:r>
              <a:rPr lang="es-ES" sz="1200" dirty="0">
                <a:latin typeface="Arial"/>
                <a:cs typeface="Arial"/>
              </a:rPr>
              <a:t>forma a su manera de vivir y </a:t>
            </a:r>
            <a:r>
              <a:rPr lang="es-ES" sz="1200" spc="-5" dirty="0">
                <a:latin typeface="Arial"/>
                <a:cs typeface="Arial"/>
              </a:rPr>
              <a:t>de interactuar </a:t>
            </a:r>
            <a:r>
              <a:rPr lang="es-ES" sz="1200" dirty="0">
                <a:latin typeface="Arial"/>
                <a:cs typeface="Arial"/>
              </a:rPr>
              <a:t>con otros</a:t>
            </a:r>
            <a:r>
              <a:rPr lang="es-ES" sz="1200" spc="-5" dirty="0">
                <a:latin typeface="Arial"/>
                <a:cs typeface="Arial"/>
              </a:rPr>
              <a:t>. Las culturas tienen un lenguaje que transmite</a:t>
            </a:r>
            <a:r>
              <a:rPr lang="es-ES" sz="1200" dirty="0">
                <a:latin typeface="Arial"/>
                <a:cs typeface="Arial"/>
              </a:rPr>
              <a:t> sus </a:t>
            </a:r>
            <a:r>
              <a:rPr lang="es-ES" sz="1200" spc="-5" dirty="0">
                <a:latin typeface="Arial"/>
                <a:cs typeface="Arial"/>
              </a:rPr>
              <a:t>ideas, sentimientos </a:t>
            </a:r>
            <a:r>
              <a:rPr lang="es-ES" sz="1200" dirty="0">
                <a:latin typeface="Arial"/>
                <a:cs typeface="Arial"/>
              </a:rPr>
              <a:t>y maneras</a:t>
            </a:r>
            <a:r>
              <a:rPr lang="es-ES" sz="1200" spc="-5" dirty="0">
                <a:latin typeface="Arial"/>
                <a:cs typeface="Arial"/>
              </a:rPr>
              <a:t> de </a:t>
            </a:r>
            <a:r>
              <a:rPr lang="es-ES" sz="1200" dirty="0">
                <a:latin typeface="Arial"/>
                <a:cs typeface="Arial"/>
              </a:rPr>
              <a:t>vivir.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43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08:10:52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Las culturas tienen </a:t>
            </a:r>
            <a:r>
              <a:rPr lang="es-ES" sz="1200" spc="-15" dirty="0">
                <a:latin typeface="Arial"/>
                <a:cs typeface="Arial"/>
              </a:rPr>
              <a:t>comportamientos.</a:t>
            </a:r>
            <a:endParaRPr lang="es-ES" sz="1200" dirty="0">
              <a:latin typeface="Arial"/>
              <a:cs typeface="Arial"/>
            </a:endParaRPr>
          </a:p>
          <a:p>
            <a:pPr marL="31750" marR="80645">
              <a:lnSpc>
                <a:spcPts val="980"/>
              </a:lnSpc>
              <a:spcBef>
                <a:spcPts val="70"/>
              </a:spcBef>
            </a:pPr>
            <a:r>
              <a:rPr lang="es-ES" sz="1200" spc="-5" dirty="0">
                <a:latin typeface="Arial"/>
                <a:cs typeface="Arial"/>
              </a:rPr>
              <a:t>Las culturas tienen reglas acerca de qu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s-ES" sz="1200" spc="-5" dirty="0">
                <a:latin typeface="Arial"/>
                <a:cs typeface="Arial"/>
              </a:rPr>
              <a:t> comportamiento es propio o impropio.  Los roles, por ejemplo, dentro de la familia, </a:t>
            </a:r>
            <a:r>
              <a:rPr lang="es-ES" sz="1200" dirty="0">
                <a:latin typeface="Arial"/>
                <a:cs typeface="Arial"/>
              </a:rPr>
              <a:t>tienen </a:t>
            </a:r>
            <a:r>
              <a:rPr lang="es-ES" sz="1200" spc="-5" dirty="0">
                <a:latin typeface="Arial"/>
                <a:cs typeface="Arial"/>
              </a:rPr>
              <a:t>características distintas. Ellas</a:t>
            </a:r>
            <a:r>
              <a:rPr lang="es-ES" sz="1200" dirty="0">
                <a:latin typeface="Arial"/>
                <a:cs typeface="Arial"/>
              </a:rPr>
              <a:t>  tienen sus maneras de celebrar y de mostrar  la </a:t>
            </a:r>
            <a:r>
              <a:rPr lang="es-ES" sz="1200" spc="-15" dirty="0">
                <a:latin typeface="Arial"/>
                <a:cs typeface="Arial"/>
              </a:rPr>
              <a:t>hospitalidad.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12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08:10:52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Las culturas tienen </a:t>
            </a:r>
            <a:r>
              <a:rPr lang="es-ES" sz="1200" spc="-15" dirty="0">
                <a:latin typeface="Arial"/>
                <a:cs typeface="Arial"/>
              </a:rPr>
              <a:t>dimensiones materiales.</a:t>
            </a: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culturas son materiales, tienen signos externos que expresan y reflejan sus ideas y creencias. Las culturas tienen sus comidas especiales (lo que se come cada día y lo que se come en ocasiones especiales).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Entre otras cosas, ellas también incluyen modos únicos de vestirse y de amueblar sus hogares</a:t>
            </a:r>
            <a:endParaRPr lang="es-ES" sz="1200" spc="-15" dirty="0">
              <a:latin typeface="Arial"/>
              <a:cs typeface="Arial"/>
            </a:endParaRPr>
          </a:p>
          <a:p>
            <a:pPr marL="31750" marR="55880">
              <a:lnSpc>
                <a:spcPts val="980"/>
              </a:lnSpc>
              <a:spcBef>
                <a:spcPts val="70"/>
              </a:spcBef>
            </a:pP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93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08:10:52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s-ES" sz="1200" spc="-5" dirty="0">
                <a:latin typeface="Arial"/>
                <a:cs typeface="Arial"/>
              </a:rPr>
              <a:t>¿Qué es </a:t>
            </a:r>
            <a:r>
              <a:rPr lang="es-ES" sz="1200" spc="-10" dirty="0">
                <a:latin typeface="Arial"/>
                <a:cs typeface="Arial"/>
              </a:rPr>
              <a:t>la </a:t>
            </a:r>
            <a:r>
              <a:rPr lang="es-ES" sz="1200" spc="-15" dirty="0">
                <a:latin typeface="Arial"/>
                <a:cs typeface="Arial"/>
              </a:rPr>
              <a:t>humildad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cultural?</a:t>
            </a:r>
          </a:p>
          <a:p>
            <a:pPr marL="12700" marR="5080">
              <a:lnSpc>
                <a:spcPts val="980"/>
              </a:lnSpc>
              <a:spcBef>
                <a:spcPts val="75"/>
              </a:spcBef>
            </a:pPr>
            <a:r>
              <a:rPr lang="es-ES" sz="1200" dirty="0">
                <a:latin typeface="Arial"/>
                <a:cs typeface="Arial"/>
              </a:rPr>
              <a:t>Según </a:t>
            </a:r>
            <a:r>
              <a:rPr lang="es-ES" sz="1200" spc="-5" dirty="0">
                <a:latin typeface="Arial"/>
                <a:cs typeface="Arial"/>
              </a:rPr>
              <a:t>el experto en diversidad Michael </a:t>
            </a:r>
            <a:r>
              <a:rPr lang="es-ES" sz="1200" dirty="0">
                <a:latin typeface="Arial"/>
                <a:cs typeface="Arial"/>
              </a:rPr>
              <a:t>Wheeler, </a:t>
            </a:r>
            <a:r>
              <a:rPr lang="es-ES" sz="1200" spc="-5" dirty="0">
                <a:latin typeface="Arial"/>
                <a:cs typeface="Arial"/>
              </a:rPr>
              <a:t>la humildad </a:t>
            </a:r>
            <a:r>
              <a:rPr lang="es-ES" sz="1200" dirty="0">
                <a:latin typeface="Arial"/>
                <a:cs typeface="Arial"/>
              </a:rPr>
              <a:t>cultural </a:t>
            </a:r>
            <a:r>
              <a:rPr lang="es-ES" sz="1200" spc="-5" dirty="0">
                <a:latin typeface="Arial"/>
                <a:cs typeface="Arial"/>
              </a:rPr>
              <a:t>significa entablar una relación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otra persona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la  intención de respetar </a:t>
            </a:r>
            <a:r>
              <a:rPr lang="es-ES" sz="1200" dirty="0">
                <a:latin typeface="Arial"/>
                <a:cs typeface="Arial"/>
              </a:rPr>
              <a:t>sus </a:t>
            </a:r>
            <a:r>
              <a:rPr lang="es-ES" sz="1200" spc="-5" dirty="0">
                <a:latin typeface="Arial"/>
                <a:cs typeface="Arial"/>
              </a:rPr>
              <a:t>creencias, </a:t>
            </a:r>
            <a:r>
              <a:rPr lang="es-ES" sz="1200" dirty="0">
                <a:latin typeface="Arial"/>
                <a:cs typeface="Arial"/>
              </a:rPr>
              <a:t>costumbres y </a:t>
            </a:r>
            <a:r>
              <a:rPr lang="es-ES" sz="1200" spc="-5" dirty="0">
                <a:latin typeface="Arial"/>
                <a:cs typeface="Arial"/>
              </a:rPr>
              <a:t>valores. </a:t>
            </a:r>
            <a:r>
              <a:rPr lang="es-ES" sz="1200" dirty="0">
                <a:latin typeface="Arial"/>
                <a:cs typeface="Arial"/>
              </a:rPr>
              <a:t>Es un </a:t>
            </a:r>
            <a:r>
              <a:rPr lang="es-ES" sz="1200" spc="-5" dirty="0">
                <a:latin typeface="Arial"/>
                <a:cs typeface="Arial"/>
              </a:rPr>
              <a:t>proceso continuo de autoexploración, autocrítica </a:t>
            </a:r>
            <a:r>
              <a:rPr lang="es-ES" sz="1200" dirty="0">
                <a:latin typeface="Arial"/>
                <a:cs typeface="Arial"/>
              </a:rPr>
              <a:t>y voluntad </a:t>
            </a:r>
            <a:r>
              <a:rPr lang="es-ES" sz="1200" spc="-5" dirty="0">
                <a:latin typeface="Arial"/>
                <a:cs typeface="Arial"/>
              </a:rPr>
              <a:t>de  aprender de los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demás.</a:t>
            </a: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330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6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08:10:52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800" dirty="0">
                <a:latin typeface="Arial"/>
                <a:cs typeface="Arial"/>
              </a:rPr>
              <a:t>Atributos clave de </a:t>
            </a:r>
            <a:r>
              <a:rPr lang="es-ES" sz="800" spc="-10" dirty="0">
                <a:latin typeface="Arial"/>
                <a:cs typeface="Arial"/>
              </a:rPr>
              <a:t>la </a:t>
            </a:r>
            <a:r>
              <a:rPr lang="es-ES" sz="800" spc="-15" dirty="0">
                <a:latin typeface="Arial"/>
                <a:cs typeface="Arial"/>
              </a:rPr>
              <a:t>humildad</a:t>
            </a:r>
            <a:r>
              <a:rPr lang="es-ES" sz="800" spc="-95" dirty="0">
                <a:latin typeface="Arial"/>
                <a:cs typeface="Arial"/>
              </a:rPr>
              <a:t> </a:t>
            </a:r>
            <a:r>
              <a:rPr lang="es-ES" sz="800" dirty="0">
                <a:latin typeface="Arial"/>
                <a:cs typeface="Arial"/>
              </a:rPr>
              <a:t>cultural: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800" spc="-15" dirty="0">
                <a:latin typeface="Arial"/>
                <a:cs typeface="Arial"/>
              </a:rPr>
              <a:t>apertura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spc="-5" dirty="0">
                <a:latin typeface="Arial"/>
                <a:cs typeface="Arial"/>
              </a:rPr>
              <a:t>autorreflexión </a:t>
            </a:r>
            <a:r>
              <a:rPr lang="es-ES" sz="800" dirty="0">
                <a:latin typeface="Arial"/>
                <a:cs typeface="Arial"/>
              </a:rPr>
              <a:t>y conciencia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spc="-5" dirty="0">
                <a:latin typeface="Arial"/>
                <a:cs typeface="Arial"/>
              </a:rPr>
              <a:t>aprendizaje permanente 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spc="-5" dirty="0">
                <a:latin typeface="Arial"/>
                <a:cs typeface="Arial"/>
              </a:rPr>
              <a:t>responsabilidad institucional, 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spc="-5" dirty="0">
                <a:latin typeface="Arial"/>
                <a:cs typeface="Arial"/>
              </a:rPr>
              <a:t>empatía </a:t>
            </a:r>
            <a:r>
              <a:rPr lang="es-ES" sz="800" dirty="0">
                <a:latin typeface="Arial"/>
                <a:cs typeface="Arial"/>
              </a:rPr>
              <a:t>y compasión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spc="-5" dirty="0">
                <a:latin typeface="Arial"/>
                <a:cs typeface="Arial"/>
              </a:rPr>
              <a:t>vivir «orientados hacia</a:t>
            </a:r>
            <a:r>
              <a:rPr lang="es-ES" sz="800" spc="5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los demás»</a:t>
            </a:r>
            <a:endParaRPr lang="es-ES" sz="800" dirty="0">
              <a:latin typeface="Arial"/>
              <a:cs typeface="Arial"/>
            </a:endParaRPr>
          </a:p>
          <a:p>
            <a:pPr marL="12700" marR="5080">
              <a:lnSpc>
                <a:spcPts val="980"/>
              </a:lnSpc>
              <a:spcBef>
                <a:spcPts val="70"/>
              </a:spcBef>
            </a:pPr>
            <a:r>
              <a:rPr lang="es-ES" sz="800" dirty="0">
                <a:latin typeface="Arial"/>
                <a:cs typeface="Arial"/>
              </a:rPr>
              <a:t>reconocer </a:t>
            </a:r>
            <a:r>
              <a:rPr lang="es-ES" sz="800" spc="-5" dirty="0">
                <a:latin typeface="Arial"/>
                <a:cs typeface="Arial"/>
              </a:rPr>
              <a:t>los desequilibrios de poder </a:t>
            </a:r>
            <a:r>
              <a:rPr lang="es-ES" sz="800" dirty="0">
                <a:latin typeface="Arial"/>
                <a:cs typeface="Arial"/>
              </a:rPr>
              <a:t>y  </a:t>
            </a:r>
            <a:r>
              <a:rPr lang="es-ES" sz="800" spc="-5" dirty="0">
                <a:latin typeface="Arial"/>
                <a:cs typeface="Arial"/>
              </a:rPr>
              <a:t>equilibrarlos.</a:t>
            </a:r>
            <a:endParaRPr lang="es-ES" sz="8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3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08:10:52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s-ES" sz="1200" spc="-5" dirty="0">
                <a:latin typeface="Arial"/>
                <a:cs typeface="Arial"/>
              </a:rPr>
              <a:t>¿Qué es </a:t>
            </a:r>
            <a:r>
              <a:rPr lang="es-ES" sz="1200" spc="-10" dirty="0">
                <a:latin typeface="Arial"/>
                <a:cs typeface="Arial"/>
              </a:rPr>
              <a:t>la </a:t>
            </a:r>
            <a:r>
              <a:rPr lang="es-ES" sz="1200" spc="-15" dirty="0">
                <a:latin typeface="Arial"/>
                <a:cs typeface="Arial"/>
              </a:rPr>
              <a:t>competencia</a:t>
            </a:r>
            <a:r>
              <a:rPr lang="es-ES" sz="1200" spc="-3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intercultural?</a:t>
            </a:r>
            <a:endParaRPr lang="es-ES" sz="1200" dirty="0">
              <a:latin typeface="Arial"/>
              <a:cs typeface="Arial"/>
            </a:endParaRPr>
          </a:p>
          <a:p>
            <a:pPr marL="12700" marR="5080">
              <a:lnSpc>
                <a:spcPts val="980"/>
              </a:lnSpc>
              <a:spcBef>
                <a:spcPts val="75"/>
              </a:spcBef>
            </a:pPr>
            <a:r>
              <a:rPr lang="es-ES" sz="1200" spc="-5" dirty="0">
                <a:latin typeface="Arial"/>
                <a:cs typeface="Arial"/>
              </a:rPr>
              <a:t>La competencia intercultural </a:t>
            </a:r>
            <a:r>
              <a:rPr lang="es-ES" sz="1200" dirty="0">
                <a:latin typeface="Arial"/>
                <a:cs typeface="Arial"/>
              </a:rPr>
              <a:t>consiste </a:t>
            </a:r>
            <a:r>
              <a:rPr lang="es-ES" sz="1200" spc="-5" dirty="0">
                <a:latin typeface="Arial"/>
                <a:cs typeface="Arial"/>
              </a:rPr>
              <a:t>en </a:t>
            </a:r>
            <a:r>
              <a:rPr lang="es-ES" sz="1200" dirty="0">
                <a:latin typeface="Arial"/>
                <a:cs typeface="Arial"/>
              </a:rPr>
              <a:t>comunicarse, </a:t>
            </a:r>
            <a:r>
              <a:rPr lang="es-ES" sz="1200" spc="-5" dirty="0">
                <a:latin typeface="Arial"/>
                <a:cs typeface="Arial"/>
              </a:rPr>
              <a:t>relacionarse </a:t>
            </a:r>
            <a:r>
              <a:rPr lang="es-ES" sz="1200" dirty="0">
                <a:latin typeface="Arial"/>
                <a:cs typeface="Arial"/>
              </a:rPr>
              <a:t>y trabajar más </a:t>
            </a:r>
            <a:r>
              <a:rPr lang="es-ES" sz="1200" spc="-5" dirty="0">
                <a:latin typeface="Arial"/>
                <a:cs typeface="Arial"/>
              </a:rPr>
              <a:t>allá  de las fronteras </a:t>
            </a:r>
            <a:r>
              <a:rPr lang="es-ES" sz="1200" dirty="0">
                <a:latin typeface="Arial"/>
                <a:cs typeface="Arial"/>
              </a:rPr>
              <a:t>culturales. Implica </a:t>
            </a:r>
            <a:r>
              <a:rPr lang="es-ES" sz="1200" spc="-5" dirty="0">
                <a:latin typeface="Arial"/>
                <a:cs typeface="Arial"/>
              </a:rPr>
              <a:t>desarrollar capacidades en </a:t>
            </a:r>
            <a:r>
              <a:rPr lang="es-ES" sz="1200" dirty="0">
                <a:latin typeface="Arial"/>
                <a:cs typeface="Arial"/>
              </a:rPr>
              <a:t>materia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conocimientos, </a:t>
            </a:r>
            <a:r>
              <a:rPr lang="es-ES" sz="1200" spc="-5" dirty="0">
                <a:latin typeface="Arial"/>
                <a:cs typeface="Arial"/>
              </a:rPr>
              <a:t>habilidades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actitudes. </a:t>
            </a:r>
            <a:r>
              <a:rPr lang="es-ES" sz="1200" dirty="0">
                <a:latin typeface="Arial"/>
                <a:cs typeface="Arial"/>
              </a:rPr>
              <a:t>Si </a:t>
            </a:r>
            <a:r>
              <a:rPr lang="es-ES" sz="1200" spc="-5" dirty="0">
                <a:latin typeface="Arial"/>
                <a:cs typeface="Arial"/>
              </a:rPr>
              <a:t>usted pertenece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una cultura distinta de la dominante, </a:t>
            </a:r>
            <a:r>
              <a:rPr lang="es-ES" sz="1200" dirty="0">
                <a:latin typeface="Arial"/>
                <a:cs typeface="Arial"/>
              </a:rPr>
              <a:t>ya </a:t>
            </a:r>
            <a:r>
              <a:rPr lang="es-ES" sz="1200" spc="-5" dirty="0">
                <a:latin typeface="Arial"/>
                <a:cs typeface="Arial"/>
              </a:rPr>
              <a:t>ha aprendido </a:t>
            </a:r>
            <a:r>
              <a:rPr lang="es-ES" sz="1200" dirty="0">
                <a:latin typeface="Arial"/>
                <a:cs typeface="Arial"/>
              </a:rPr>
              <a:t>mucho </a:t>
            </a:r>
            <a:r>
              <a:rPr lang="es-ES" sz="1200" spc="-5" dirty="0">
                <a:latin typeface="Arial"/>
                <a:cs typeface="Arial"/>
              </a:rPr>
              <a:t>sobre la </a:t>
            </a:r>
            <a:r>
              <a:rPr lang="es-ES" sz="1200" dirty="0">
                <a:latin typeface="Arial"/>
                <a:cs typeface="Arial"/>
              </a:rPr>
              <a:t>comunicación </a:t>
            </a:r>
            <a:r>
              <a:rPr lang="es-ES" sz="1200" spc="-5" dirty="0">
                <a:latin typeface="Arial"/>
                <a:cs typeface="Arial"/>
              </a:rPr>
              <a:t>intercultural, </a:t>
            </a:r>
            <a:r>
              <a:rPr lang="es-ES" sz="1200" dirty="0">
                <a:latin typeface="Arial"/>
                <a:cs typeface="Arial"/>
              </a:rPr>
              <a:t>ya </a:t>
            </a:r>
            <a:r>
              <a:rPr lang="es-ES" sz="1200" spc="-5" dirty="0">
                <a:latin typeface="Arial"/>
                <a:cs typeface="Arial"/>
              </a:rPr>
              <a:t>que ha tenido que </a:t>
            </a:r>
            <a:r>
              <a:rPr lang="es-ES" sz="1200" dirty="0">
                <a:latin typeface="Arial"/>
                <a:cs typeface="Arial"/>
              </a:rPr>
              <a:t>sobrevivir </a:t>
            </a:r>
            <a:r>
              <a:rPr lang="es-ES" sz="1200" spc="-5" dirty="0">
                <a:latin typeface="Arial"/>
                <a:cs typeface="Arial"/>
              </a:rPr>
              <a:t>en la cultura dominante. </a:t>
            </a:r>
            <a:r>
              <a:rPr lang="es-ES" sz="1200" dirty="0">
                <a:latin typeface="Arial"/>
                <a:cs typeface="Arial"/>
              </a:rPr>
              <a:t>Para </a:t>
            </a:r>
            <a:r>
              <a:rPr lang="es-ES" sz="1200" spc="-5" dirty="0">
                <a:latin typeface="Arial"/>
                <a:cs typeface="Arial"/>
              </a:rPr>
              <a:t>adquirir </a:t>
            </a:r>
            <a:r>
              <a:rPr lang="es-ES" sz="1200" dirty="0">
                <a:latin typeface="Arial"/>
                <a:cs typeface="Arial"/>
              </a:rPr>
              <a:t>competencia </a:t>
            </a:r>
            <a:r>
              <a:rPr lang="es-ES" sz="1200" spc="-5" dirty="0">
                <a:latin typeface="Arial"/>
                <a:cs typeface="Arial"/>
              </a:rPr>
              <a:t>intercultural, las personas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la  </a:t>
            </a:r>
            <a:r>
              <a:rPr lang="es-ES" sz="1200" dirty="0">
                <a:latin typeface="Arial"/>
                <a:cs typeface="Arial"/>
              </a:rPr>
              <a:t>cultura </a:t>
            </a:r>
            <a:r>
              <a:rPr lang="es-ES" sz="1200" spc="-5" dirty="0">
                <a:latin typeface="Arial"/>
                <a:cs typeface="Arial"/>
              </a:rPr>
              <a:t>dominante pueden </a:t>
            </a:r>
            <a:r>
              <a:rPr lang="es-ES" sz="1200" dirty="0">
                <a:latin typeface="Arial"/>
                <a:cs typeface="Arial"/>
              </a:rPr>
              <a:t>tener </a:t>
            </a:r>
            <a:r>
              <a:rPr lang="es-ES" sz="1200" spc="-5" dirty="0">
                <a:latin typeface="Arial"/>
                <a:cs typeface="Arial"/>
              </a:rPr>
              <a:t>que aprender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pensar </a:t>
            </a:r>
            <a:r>
              <a:rPr lang="es-ES" sz="1200" dirty="0">
                <a:latin typeface="Arial"/>
                <a:cs typeface="Arial"/>
              </a:rPr>
              <a:t>en categorías </a:t>
            </a:r>
            <a:r>
              <a:rPr lang="es-ES" sz="1200" spc="-5" dirty="0">
                <a:latin typeface="Arial"/>
                <a:cs typeface="Arial"/>
              </a:rPr>
              <a:t>culturales antes de poder ejercer una </a:t>
            </a:r>
            <a:r>
              <a:rPr lang="es-ES" sz="1200" dirty="0">
                <a:latin typeface="Arial"/>
                <a:cs typeface="Arial"/>
              </a:rPr>
              <a:t>mayor competencia </a:t>
            </a:r>
            <a:r>
              <a:rPr lang="es-ES" sz="1200" spc="-5" dirty="0">
                <a:latin typeface="Arial"/>
                <a:cs typeface="Arial"/>
              </a:rPr>
              <a:t>al moverse entre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culturas.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3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260350">
              <a:lnSpc>
                <a:spcPct val="98300"/>
              </a:lnSpc>
            </a:pPr>
            <a:r>
              <a:rPr lang="es-ES" sz="1200" dirty="0">
                <a:latin typeface="Arial"/>
                <a:cs typeface="Arial"/>
              </a:rPr>
              <a:t>El conocimiento </a:t>
            </a:r>
            <a:r>
              <a:rPr lang="es-ES" sz="1200" spc="-5" dirty="0">
                <a:latin typeface="Arial"/>
                <a:cs typeface="Arial"/>
              </a:rPr>
              <a:t>implica lo </a:t>
            </a:r>
            <a:r>
              <a:rPr lang="es-ES" sz="1200" spc="-15" dirty="0">
                <a:latin typeface="Arial"/>
                <a:cs typeface="Arial"/>
              </a:rPr>
              <a:t>siguiente:  </a:t>
            </a:r>
          </a:p>
          <a:p>
            <a:pPr marL="31750" marR="260350">
              <a:lnSpc>
                <a:spcPct val="98300"/>
              </a:lnSpc>
            </a:pPr>
            <a:r>
              <a:rPr lang="es-ES" sz="1200" spc="-5" dirty="0">
                <a:latin typeface="Arial"/>
                <a:cs typeface="Arial"/>
              </a:rPr>
              <a:t>Conocimiento de </a:t>
            </a:r>
            <a:r>
              <a:rPr lang="es-ES" sz="1200" dirty="0">
                <a:latin typeface="Arial"/>
                <a:cs typeface="Arial"/>
              </a:rPr>
              <a:t>más de </a:t>
            </a:r>
            <a:r>
              <a:rPr lang="es-ES" sz="1200" spc="-5" dirty="0">
                <a:latin typeface="Arial"/>
                <a:cs typeface="Arial"/>
              </a:rPr>
              <a:t>una perspectiva cultural en diferentes tem</a:t>
            </a:r>
            <a:r>
              <a:rPr lang="es-ES" sz="1200" dirty="0">
                <a:latin typeface="Arial"/>
                <a:cs typeface="Arial"/>
              </a:rPr>
              <a:t>as</a:t>
            </a:r>
          </a:p>
          <a:p>
            <a:pPr marL="31750" marR="134620">
              <a:lnSpc>
                <a:spcPct val="100000"/>
              </a:lnSpc>
              <a:spcBef>
                <a:spcPts val="10"/>
              </a:spcBef>
            </a:pPr>
            <a:r>
              <a:rPr lang="es-ES" sz="1200" spc="-5" dirty="0">
                <a:latin typeface="Arial"/>
                <a:cs typeface="Arial"/>
              </a:rPr>
              <a:t>Conocimiento de las diferentes interpretaciones  de una </a:t>
            </a:r>
            <a:r>
              <a:rPr lang="es-ES" sz="1200" dirty="0">
                <a:latin typeface="Arial"/>
                <a:cs typeface="Arial"/>
              </a:rPr>
              <a:t>misma </a:t>
            </a:r>
            <a:r>
              <a:rPr lang="es-ES" sz="1200" spc="-5" dirty="0">
                <a:latin typeface="Arial"/>
                <a:cs typeface="Arial"/>
              </a:rPr>
              <a:t>realidad </a:t>
            </a:r>
            <a:r>
              <a:rPr lang="es-ES" sz="1200" dirty="0">
                <a:latin typeface="Arial"/>
                <a:cs typeface="Arial"/>
              </a:rPr>
              <a:t>cultural </a:t>
            </a:r>
          </a:p>
          <a:p>
            <a:pPr marL="31750" marR="134620">
              <a:lnSpc>
                <a:spcPct val="100000"/>
              </a:lnSpc>
              <a:spcBef>
                <a:spcPts val="10"/>
              </a:spcBef>
            </a:pPr>
            <a:r>
              <a:rPr lang="es-ES" sz="1200" spc="-5" dirty="0">
                <a:latin typeface="Arial"/>
                <a:cs typeface="Arial"/>
              </a:rPr>
              <a:t>Conocimiento  de las dinámicas en general de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>
                <a:latin typeface="Arial"/>
                <a:cs typeface="Arial"/>
              </a:rPr>
              <a:t>comunicación intercultural </a:t>
            </a:r>
          </a:p>
          <a:p>
            <a:pPr marL="31750" marR="134620">
              <a:lnSpc>
                <a:spcPct val="100000"/>
              </a:lnSpc>
              <a:spcBef>
                <a:spcPts val="10"/>
              </a:spcBef>
            </a:pPr>
            <a:r>
              <a:rPr lang="es-ES" sz="1200" spc="-5" dirty="0">
                <a:latin typeface="Arial"/>
                <a:cs typeface="Arial"/>
              </a:rPr>
              <a:t>Conocimiento de algún lenguaje ade</a:t>
            </a:r>
            <a:r>
              <a:rPr lang="es-ES" sz="1200" dirty="0">
                <a:latin typeface="Arial"/>
                <a:cs typeface="Arial"/>
              </a:rPr>
              <a:t>más </a:t>
            </a:r>
            <a:r>
              <a:rPr lang="es-ES" sz="1200" spc="-5" dirty="0">
                <a:latin typeface="Arial"/>
                <a:cs typeface="Arial"/>
              </a:rPr>
              <a:t>del propio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184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956310">
              <a:lnSpc>
                <a:spcPct val="1000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Las habilidades implican lo siguiente: </a:t>
            </a:r>
          </a:p>
          <a:p>
            <a:pPr marL="31750" marR="956310">
              <a:lnSpc>
                <a:spcPct val="1000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Capacidad para la empat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ía</a:t>
            </a:r>
            <a:endParaRPr lang="es-ES" sz="1200" dirty="0">
              <a:latin typeface="Arial"/>
              <a:cs typeface="Arial"/>
            </a:endParaRPr>
          </a:p>
          <a:p>
            <a:pPr marL="31750" marR="87630" indent="29845">
              <a:lnSpc>
                <a:spcPct val="983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Capacidad para tolerar </a:t>
            </a:r>
            <a:r>
              <a:rPr lang="es-ES" sz="1200" spc="-15" dirty="0">
                <a:latin typeface="Arial"/>
                <a:cs typeface="Arial"/>
              </a:rPr>
              <a:t>ambigüedades  </a:t>
            </a:r>
          </a:p>
          <a:p>
            <a:pPr marL="31750" marR="87630" indent="29845">
              <a:lnSpc>
                <a:spcPct val="983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Capacidad para adaptar la comunicación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el </a:t>
            </a:r>
            <a:r>
              <a:rPr lang="es-ES" sz="1200" spc="-15" dirty="0">
                <a:latin typeface="Arial"/>
                <a:cs typeface="Arial"/>
              </a:rPr>
              <a:t>comportamiento</a:t>
            </a:r>
            <a:r>
              <a:rPr lang="en-US" sz="1200" spc="-15" dirty="0">
                <a:latin typeface="Arial"/>
                <a:cs typeface="Arial"/>
              </a:rPr>
              <a:t>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485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133985" algn="just">
              <a:lnSpc>
                <a:spcPct val="1000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Las actitudes incluyen </a:t>
            </a:r>
            <a:r>
              <a:rPr lang="es-ES" sz="1200" dirty="0">
                <a:latin typeface="Arial"/>
                <a:cs typeface="Arial"/>
              </a:rPr>
              <a:t>lo </a:t>
            </a:r>
            <a:r>
              <a:rPr lang="es-ES" sz="1200" spc="-5" dirty="0">
                <a:latin typeface="Arial"/>
                <a:cs typeface="Arial"/>
              </a:rPr>
              <a:t>siguiente: </a:t>
            </a:r>
          </a:p>
          <a:p>
            <a:pPr marL="31750" marR="133985" algn="just">
              <a:lnSpc>
                <a:spcPct val="1000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Apertura  hacia los demás </a:t>
            </a:r>
            <a:r>
              <a:rPr lang="es-ES" sz="1200" dirty="0">
                <a:latin typeface="Arial"/>
                <a:cs typeface="Arial"/>
              </a:rPr>
              <a:t>y hacia </a:t>
            </a:r>
            <a:r>
              <a:rPr lang="es-ES" sz="1200" spc="-5" dirty="0">
                <a:latin typeface="Arial"/>
                <a:cs typeface="Arial"/>
              </a:rPr>
              <a:t>otras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culturas</a:t>
            </a:r>
            <a:endParaRPr lang="es-ES" sz="1200" dirty="0">
              <a:latin typeface="Arial"/>
              <a:cs typeface="Arial"/>
            </a:endParaRPr>
          </a:p>
          <a:p>
            <a:pPr marL="31750" marR="110489" algn="just">
              <a:lnSpc>
                <a:spcPts val="980"/>
              </a:lnSpc>
              <a:spcBef>
                <a:spcPts val="60"/>
              </a:spcBef>
            </a:pPr>
            <a:r>
              <a:rPr lang="es-ES" sz="1200" spc="-5" dirty="0">
                <a:latin typeface="Arial"/>
                <a:cs typeface="Arial"/>
              </a:rPr>
              <a:t>Deseo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aprender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participar en diferentes </a:t>
            </a:r>
            <a:r>
              <a:rPr lang="es-ES" sz="1200" spc="-15" dirty="0">
                <a:latin typeface="Arial"/>
                <a:cs typeface="Arial"/>
              </a:rPr>
              <a:t>culturas</a:t>
            </a:r>
            <a:endParaRPr lang="es-ES" sz="1200" dirty="0">
              <a:latin typeface="Arial"/>
              <a:cs typeface="Arial"/>
            </a:endParaRPr>
          </a:p>
          <a:p>
            <a:pPr marL="31750" marR="50165" algn="just">
              <a:lnSpc>
                <a:spcPts val="1010"/>
              </a:lnSpc>
              <a:spcBef>
                <a:spcPts val="25"/>
              </a:spcBef>
            </a:pPr>
            <a:r>
              <a:rPr lang="es-ES" sz="1200" dirty="0">
                <a:latin typeface="Arial"/>
                <a:cs typeface="Arial"/>
              </a:rPr>
              <a:t>Entender la </a:t>
            </a:r>
            <a:r>
              <a:rPr lang="es-ES" sz="1200" spc="-5" dirty="0">
                <a:latin typeface="Arial"/>
                <a:cs typeface="Arial"/>
              </a:rPr>
              <a:t>interacción intercultural </a:t>
            </a:r>
            <a:r>
              <a:rPr lang="es-ES" sz="1200" dirty="0">
                <a:latin typeface="Arial"/>
                <a:cs typeface="Arial"/>
              </a:rPr>
              <a:t>como </a:t>
            </a:r>
            <a:r>
              <a:rPr lang="es-ES" sz="1200" spc="-5" dirty="0">
                <a:latin typeface="Arial"/>
                <a:cs typeface="Arial"/>
              </a:rPr>
              <a:t>una maner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de vivir, </a:t>
            </a:r>
            <a:r>
              <a:rPr lang="es-ES" sz="1200" dirty="0">
                <a:latin typeface="Arial"/>
                <a:cs typeface="Arial"/>
              </a:rPr>
              <a:t>no como </a:t>
            </a:r>
            <a:r>
              <a:rPr lang="es-ES" sz="1200" spc="-5" dirty="0">
                <a:latin typeface="Arial"/>
                <a:cs typeface="Arial"/>
              </a:rPr>
              <a:t>un problema que hay  que </a:t>
            </a:r>
            <a:r>
              <a:rPr lang="es-ES" sz="1200" dirty="0">
                <a:latin typeface="Arial"/>
                <a:cs typeface="Arial"/>
              </a:rPr>
              <a:t>resolver. </a:t>
            </a:r>
          </a:p>
          <a:p>
            <a:pPr marL="31750" marR="50165" algn="just">
              <a:lnSpc>
                <a:spcPts val="1010"/>
              </a:lnSpc>
              <a:spcBef>
                <a:spcPts val="25"/>
              </a:spcBef>
            </a:pPr>
            <a:r>
              <a:rPr lang="es-ES" sz="1200" dirty="0">
                <a:latin typeface="Arial"/>
                <a:cs typeface="Arial"/>
              </a:rPr>
              <a:t>Poner atención</a:t>
            </a:r>
            <a:r>
              <a:rPr lang="es-ES" sz="1200" spc="-10" dirty="0">
                <a:latin typeface="Arial"/>
                <a:cs typeface="Arial"/>
              </a:rPr>
              <a:t> sin juzgar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07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08:10:50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59055">
              <a:lnSpc>
                <a:spcPts val="980"/>
              </a:lnSpc>
            </a:pPr>
            <a:r>
              <a:rPr lang="es-ES" sz="1200" dirty="0">
                <a:latin typeface="Arial"/>
                <a:cs typeface="Arial"/>
              </a:rPr>
              <a:t>Ofrezca </a:t>
            </a:r>
            <a:r>
              <a:rPr lang="es-ES" sz="1200" spc="-5" dirty="0">
                <a:latin typeface="Arial"/>
                <a:cs typeface="Arial"/>
              </a:rPr>
              <a:t>una visión general del </a:t>
            </a:r>
            <a:r>
              <a:rPr lang="es-ES" sz="1200" spc="-15" dirty="0">
                <a:latin typeface="Arial"/>
                <a:cs typeface="Arial"/>
              </a:rPr>
              <a:t>esquema </a:t>
            </a:r>
            <a:r>
              <a:rPr lang="es-ES" sz="1200" spc="-5" dirty="0">
                <a:latin typeface="Arial"/>
                <a:cs typeface="Arial"/>
              </a:rPr>
              <a:t>de la  </a:t>
            </a:r>
            <a:r>
              <a:rPr lang="es-ES" sz="1200" dirty="0">
                <a:latin typeface="Arial"/>
                <a:cs typeface="Arial"/>
              </a:rPr>
              <a:t>sesión.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09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6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08:10:53</a:t>
            </a: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endParaRPr lang="es-ES" sz="800" i="1" spc="-10" dirty="0">
              <a:latin typeface="Arial"/>
              <a:cs typeface="Arial"/>
            </a:endParaRPr>
          </a:p>
          <a:p>
            <a:pPr marL="12700" marR="166370">
              <a:lnSpc>
                <a:spcPct val="100000"/>
              </a:lnSpc>
              <a:spcBef>
                <a:spcPts val="100"/>
              </a:spcBef>
            </a:pPr>
            <a:r>
              <a:rPr lang="es-ES" sz="800" dirty="0">
                <a:latin typeface="Arial"/>
                <a:cs typeface="Arial"/>
              </a:rPr>
              <a:t>En </a:t>
            </a:r>
            <a:r>
              <a:rPr lang="es-ES" sz="800" spc="-5" dirty="0">
                <a:latin typeface="Arial"/>
                <a:cs typeface="Arial"/>
              </a:rPr>
              <a:t>unos </a:t>
            </a:r>
            <a:r>
              <a:rPr lang="es-ES" sz="800" dirty="0">
                <a:latin typeface="Arial"/>
                <a:cs typeface="Arial"/>
              </a:rPr>
              <a:t>momentos </a:t>
            </a:r>
            <a:r>
              <a:rPr lang="es-ES" sz="800" spc="-5" dirty="0">
                <a:latin typeface="Arial"/>
                <a:cs typeface="Arial"/>
              </a:rPr>
              <a:t>nos dividiremos</a:t>
            </a:r>
            <a:r>
              <a:rPr lang="es-ES" sz="800" spc="-70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en pequeños grupos para </a:t>
            </a:r>
            <a:r>
              <a:rPr lang="es-ES" sz="800" dirty="0">
                <a:latin typeface="Arial"/>
                <a:cs typeface="Arial"/>
              </a:rPr>
              <a:t>realizar un </a:t>
            </a:r>
            <a:r>
              <a:rPr lang="es-ES" sz="800" spc="-5" dirty="0">
                <a:latin typeface="Arial"/>
                <a:cs typeface="Arial"/>
              </a:rPr>
              <a:t>ejercicio</a:t>
            </a:r>
            <a:r>
              <a:rPr lang="es-ES" sz="800" spc="-65" dirty="0">
                <a:latin typeface="Arial"/>
                <a:cs typeface="Arial"/>
              </a:rPr>
              <a:t> de </a:t>
            </a:r>
            <a:r>
              <a:rPr lang="en-US" sz="800" dirty="0" err="1">
                <a:latin typeface="Arial"/>
                <a:cs typeface="Arial"/>
              </a:rPr>
              <a:t>conversación</a:t>
            </a:r>
            <a:r>
              <a:rPr lang="en-US" sz="800" dirty="0">
                <a:latin typeface="Arial"/>
                <a:cs typeface="Arial"/>
              </a:rPr>
              <a:t> </a:t>
            </a:r>
            <a:r>
              <a:rPr lang="en-US" sz="800" spc="-5" dirty="0" err="1">
                <a:latin typeface="Arial"/>
                <a:cs typeface="Arial"/>
              </a:rPr>
              <a:t>en</a:t>
            </a:r>
            <a:r>
              <a:rPr lang="en-US" sz="800" spc="-5" dirty="0">
                <a:latin typeface="Arial"/>
                <a:cs typeface="Arial"/>
              </a:rPr>
              <a:t> el </a:t>
            </a:r>
            <a:r>
              <a:rPr lang="en-US" sz="800" spc="-5" dirty="0" err="1">
                <a:latin typeface="Arial"/>
                <a:cs typeface="Arial"/>
              </a:rPr>
              <a:t>esp</a:t>
            </a:r>
            <a:r>
              <a:rPr lang="en-US" sz="800" spc="-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n-US" sz="800" spc="-5" dirty="0" err="1">
                <a:latin typeface="Arial"/>
                <a:cs typeface="Arial"/>
              </a:rPr>
              <a:t>ritu</a:t>
            </a:r>
            <a:r>
              <a:rPr lang="en-US" sz="800" spc="-5" dirty="0">
                <a:latin typeface="Arial"/>
                <a:cs typeface="Arial"/>
              </a:rPr>
              <a:t>. </a:t>
            </a:r>
            <a:r>
              <a:rPr lang="en-US" sz="800" dirty="0">
                <a:latin typeface="Arial"/>
                <a:cs typeface="Arial"/>
              </a:rPr>
              <a:t>Primero, </a:t>
            </a:r>
            <a:r>
              <a:rPr lang="en-US" sz="800" dirty="0" err="1">
                <a:latin typeface="Arial"/>
                <a:cs typeface="Arial"/>
              </a:rPr>
              <a:t>tomamos</a:t>
            </a:r>
            <a:r>
              <a:rPr lang="en-US" sz="800" dirty="0">
                <a:latin typeface="Arial"/>
                <a:cs typeface="Arial"/>
              </a:rPr>
              <a:t> </a:t>
            </a:r>
            <a:r>
              <a:rPr lang="en-US" sz="800" dirty="0" err="1">
                <a:latin typeface="Arial"/>
                <a:cs typeface="Arial"/>
              </a:rPr>
              <a:t>cinco</a:t>
            </a:r>
            <a:r>
              <a:rPr lang="en-US" sz="800" dirty="0">
                <a:latin typeface="Arial"/>
                <a:cs typeface="Arial"/>
              </a:rPr>
              <a:t> </a:t>
            </a:r>
            <a:r>
              <a:rPr lang="en-US" sz="800" dirty="0" err="1">
                <a:latin typeface="Arial"/>
                <a:cs typeface="Arial"/>
              </a:rPr>
              <a:t>minutos</a:t>
            </a:r>
            <a:r>
              <a:rPr lang="en-US" sz="800" spc="-90" dirty="0">
                <a:latin typeface="Arial"/>
                <a:cs typeface="Arial"/>
              </a:rPr>
              <a:t> </a:t>
            </a:r>
            <a:r>
              <a:rPr lang="en-US" sz="800" spc="-5" dirty="0">
                <a:latin typeface="Arial"/>
                <a:cs typeface="Arial"/>
              </a:rPr>
              <a:t>para </a:t>
            </a:r>
            <a:r>
              <a:rPr lang="es-ES" sz="800" spc="-5" dirty="0">
                <a:latin typeface="Arial"/>
                <a:cs typeface="Arial"/>
              </a:rPr>
              <a:t>reflexionar individualmente. </a:t>
            </a:r>
          </a:p>
          <a:p>
            <a:pPr marL="12700" marR="166370">
              <a:lnSpc>
                <a:spcPct val="100000"/>
              </a:lnSpc>
              <a:spcBef>
                <a:spcPts val="100"/>
              </a:spcBef>
            </a:pPr>
            <a:r>
              <a:rPr lang="es-ES" sz="800" spc="-5" dirty="0">
                <a:latin typeface="Arial"/>
                <a:cs typeface="Arial"/>
              </a:rPr>
              <a:t>Piensa en</a:t>
            </a:r>
            <a:r>
              <a:rPr lang="es-ES" sz="800" spc="-10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alguien </a:t>
            </a:r>
            <a:r>
              <a:rPr lang="en-US" sz="800" dirty="0">
                <a:latin typeface="Arial"/>
                <a:cs typeface="Arial"/>
              </a:rPr>
              <a:t>con </a:t>
            </a:r>
            <a:r>
              <a:rPr lang="en-US" sz="800" spc="-5" dirty="0">
                <a:latin typeface="Arial"/>
                <a:cs typeface="Arial"/>
              </a:rPr>
              <a:t>una </a:t>
            </a:r>
            <a:r>
              <a:rPr lang="en-US" sz="800" spc="-5" dirty="0" err="1">
                <a:latin typeface="Arial"/>
                <a:cs typeface="Arial"/>
              </a:rPr>
              <a:t>perspectiva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lang="en-US" sz="800" spc="-5" dirty="0" err="1">
                <a:latin typeface="Arial"/>
                <a:cs typeface="Arial"/>
              </a:rPr>
              <a:t>diferente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a </a:t>
            </a:r>
            <a:r>
              <a:rPr lang="en-US" sz="800" spc="-5" dirty="0">
                <a:latin typeface="Arial"/>
                <a:cs typeface="Arial"/>
              </a:rPr>
              <a:t>la </a:t>
            </a:r>
            <a:r>
              <a:rPr lang="en-US" sz="800" dirty="0" err="1">
                <a:latin typeface="Arial"/>
                <a:cs typeface="Arial"/>
              </a:rPr>
              <a:t>tuya</a:t>
            </a:r>
            <a:r>
              <a:rPr lang="en-US" sz="800" spc="-45" dirty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(</a:t>
            </a:r>
            <a:r>
              <a:rPr lang="en-US" sz="800" dirty="0" err="1">
                <a:latin typeface="Arial"/>
                <a:cs typeface="Arial"/>
              </a:rPr>
              <a:t>fe</a:t>
            </a:r>
            <a:r>
              <a:rPr lang="en-US" sz="800" dirty="0">
                <a:latin typeface="Arial"/>
                <a:cs typeface="Arial"/>
              </a:rPr>
              <a:t>, </a:t>
            </a:r>
            <a:r>
              <a:rPr lang="en-US" sz="800" dirty="0" err="1">
                <a:latin typeface="Arial"/>
                <a:cs typeface="Arial"/>
              </a:rPr>
              <a:t>raza</a:t>
            </a:r>
            <a:r>
              <a:rPr lang="en-US" sz="800" dirty="0">
                <a:latin typeface="Arial"/>
                <a:cs typeface="Arial"/>
              </a:rPr>
              <a:t>, </a:t>
            </a:r>
            <a:r>
              <a:rPr lang="en-US" sz="800" dirty="0" err="1">
                <a:latin typeface="Arial"/>
                <a:cs typeface="Arial"/>
              </a:rPr>
              <a:t>cultura</a:t>
            </a:r>
            <a:r>
              <a:rPr lang="en-US" sz="800" dirty="0">
                <a:latin typeface="Arial"/>
                <a:cs typeface="Arial"/>
              </a:rPr>
              <a:t>, </a:t>
            </a:r>
            <a:r>
              <a:rPr lang="en-US" sz="800" spc="-5" dirty="0" err="1">
                <a:latin typeface="Arial"/>
                <a:cs typeface="Arial"/>
              </a:rPr>
              <a:t>género</a:t>
            </a:r>
            <a:r>
              <a:rPr lang="en-US" sz="800" spc="-5" dirty="0">
                <a:latin typeface="Arial"/>
                <a:cs typeface="Arial"/>
              </a:rPr>
              <a:t>, </a:t>
            </a:r>
            <a:r>
              <a:rPr lang="en-US" sz="800" spc="-5" dirty="0" err="1">
                <a:latin typeface="Arial"/>
                <a:cs typeface="Arial"/>
              </a:rPr>
              <a:t>política</a:t>
            </a:r>
            <a:r>
              <a:rPr lang="en-US" sz="800" spc="-5" dirty="0">
                <a:latin typeface="Arial"/>
                <a:cs typeface="Arial"/>
              </a:rPr>
              <a:t>, etc.).</a:t>
            </a:r>
            <a:r>
              <a:rPr lang="en-US" sz="800" spc="-65" dirty="0">
                <a:latin typeface="Arial"/>
                <a:cs typeface="Arial"/>
              </a:rPr>
              <a:t> </a:t>
            </a:r>
            <a:r>
              <a:rPr lang="en-US" sz="800" spc="-5" dirty="0" err="1">
                <a:latin typeface="Arial"/>
                <a:cs typeface="Arial"/>
              </a:rPr>
              <a:t>Imagina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que tienes una conversación con ella para </a:t>
            </a:r>
            <a:r>
              <a:rPr lang="es-ES" sz="800" dirty="0">
                <a:latin typeface="Arial"/>
                <a:cs typeface="Arial"/>
              </a:rPr>
              <a:t>conocer mejor a </a:t>
            </a:r>
            <a:r>
              <a:rPr lang="es-ES" sz="800" spc="-5" dirty="0">
                <a:latin typeface="Arial"/>
                <a:cs typeface="Arial"/>
              </a:rPr>
              <a:t>esa persona </a:t>
            </a:r>
            <a:r>
              <a:rPr lang="es-ES" sz="800" dirty="0">
                <a:latin typeface="Arial"/>
                <a:cs typeface="Arial"/>
              </a:rPr>
              <a:t>y </a:t>
            </a:r>
            <a:r>
              <a:rPr lang="es-ES" sz="800" spc="-5" dirty="0">
                <a:latin typeface="Arial"/>
                <a:cs typeface="Arial"/>
              </a:rPr>
              <a:t>encontrar  puntos </a:t>
            </a:r>
            <a:r>
              <a:rPr lang="es-ES" sz="800" dirty="0">
                <a:latin typeface="Arial"/>
                <a:cs typeface="Arial"/>
              </a:rPr>
              <a:t>de </a:t>
            </a:r>
            <a:r>
              <a:rPr lang="es-ES" sz="800" spc="-5" dirty="0">
                <a:latin typeface="Arial"/>
                <a:cs typeface="Arial"/>
              </a:rPr>
              <a:t>encuentro </a:t>
            </a:r>
            <a:r>
              <a:rPr lang="es-ES" sz="800" dirty="0">
                <a:latin typeface="Arial"/>
                <a:cs typeface="Arial"/>
              </a:rPr>
              <a:t>y cosas en común. </a:t>
            </a:r>
          </a:p>
          <a:p>
            <a:pPr marL="12700" marR="166370">
              <a:lnSpc>
                <a:spcPct val="100000"/>
              </a:lnSpc>
              <a:spcBef>
                <a:spcPts val="100"/>
              </a:spcBef>
            </a:pPr>
            <a:r>
              <a:rPr lang="es-ES" sz="800" dirty="0">
                <a:latin typeface="Arial"/>
                <a:cs typeface="Arial"/>
              </a:rPr>
              <a:t>Piensa </a:t>
            </a:r>
            <a:r>
              <a:rPr lang="es-ES" sz="800" spc="-5" dirty="0">
                <a:latin typeface="Arial"/>
                <a:cs typeface="Arial"/>
              </a:rPr>
              <a:t>en </a:t>
            </a:r>
            <a:r>
              <a:rPr lang="es-ES" sz="800" dirty="0">
                <a:latin typeface="Arial"/>
                <a:cs typeface="Arial"/>
              </a:rPr>
              <a:t>tus respuestas a </a:t>
            </a:r>
            <a:r>
              <a:rPr lang="es-ES" sz="800" spc="-5" dirty="0">
                <a:latin typeface="Arial"/>
                <a:cs typeface="Arial"/>
              </a:rPr>
              <a:t>las</a:t>
            </a:r>
            <a:r>
              <a:rPr lang="es-ES" sz="800" spc="-85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siguientes  preguntas para conversarlas en </a:t>
            </a:r>
            <a:r>
              <a:rPr lang="es-ES" sz="800" dirty="0">
                <a:latin typeface="Arial"/>
                <a:cs typeface="Arial"/>
              </a:rPr>
              <a:t>tu</a:t>
            </a:r>
            <a:r>
              <a:rPr lang="es-ES" sz="800" spc="-20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grupo.</a:t>
            </a:r>
            <a:endParaRPr lang="es-ES" sz="8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1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latin typeface="Arial"/>
                <a:cs typeface="Arial"/>
              </a:rPr>
              <a:t>¿Qué </a:t>
            </a:r>
            <a:r>
              <a:rPr lang="es-ES" sz="800" spc="-5" dirty="0">
                <a:latin typeface="Arial"/>
                <a:cs typeface="Arial"/>
              </a:rPr>
              <a:t>puedo aprender de esta persona?  Como hijo de Dios, </a:t>
            </a:r>
            <a:r>
              <a:rPr lang="es-ES" sz="800" dirty="0">
                <a:latin typeface="Arial"/>
                <a:cs typeface="Arial"/>
              </a:rPr>
              <a:t>él o </a:t>
            </a:r>
            <a:r>
              <a:rPr lang="es-ES" sz="800" spc="-5" dirty="0">
                <a:latin typeface="Arial"/>
                <a:cs typeface="Arial"/>
              </a:rPr>
              <a:t>ella es </a:t>
            </a:r>
            <a:r>
              <a:rPr lang="es-ES" sz="800" dirty="0">
                <a:latin typeface="Arial"/>
                <a:cs typeface="Arial"/>
              </a:rPr>
              <a:t>mi </a:t>
            </a:r>
            <a:r>
              <a:rPr lang="es-ES" sz="800" spc="-5" dirty="0">
                <a:latin typeface="Arial"/>
                <a:cs typeface="Arial"/>
              </a:rPr>
              <a:t>hermana,</a:t>
            </a:r>
            <a:r>
              <a:rPr lang="es-ES" sz="800" spc="-55" dirty="0">
                <a:latin typeface="Arial"/>
                <a:cs typeface="Arial"/>
              </a:rPr>
              <a:t> </a:t>
            </a:r>
            <a:r>
              <a:rPr lang="es-ES" sz="800" dirty="0">
                <a:latin typeface="Arial"/>
                <a:cs typeface="Arial"/>
              </a:rPr>
              <a:t>mi </a:t>
            </a:r>
            <a:r>
              <a:rPr lang="es-ES" sz="800" spc="-5" dirty="0">
                <a:latin typeface="Arial"/>
                <a:cs typeface="Arial"/>
              </a:rPr>
              <a:t>hermano, no un </a:t>
            </a:r>
            <a:r>
              <a:rPr lang="es-ES" sz="800" dirty="0">
                <a:latin typeface="Arial"/>
                <a:cs typeface="Arial"/>
              </a:rPr>
              <a:t>reto </a:t>
            </a:r>
            <a:r>
              <a:rPr lang="es-ES" sz="800" spc="-5" dirty="0">
                <a:latin typeface="Arial"/>
                <a:cs typeface="Arial"/>
              </a:rPr>
              <a:t>que superar, </a:t>
            </a:r>
            <a:r>
              <a:rPr lang="es-ES" sz="800" dirty="0">
                <a:latin typeface="Arial"/>
                <a:cs typeface="Arial"/>
              </a:rPr>
              <a:t>sino</a:t>
            </a:r>
            <a:r>
              <a:rPr lang="es-ES" sz="800" spc="-50" dirty="0">
                <a:latin typeface="Arial"/>
                <a:cs typeface="Arial"/>
              </a:rPr>
              <a:t> </a:t>
            </a:r>
            <a:r>
              <a:rPr lang="es-ES" sz="800" dirty="0">
                <a:latin typeface="Arial"/>
                <a:cs typeface="Arial"/>
              </a:rPr>
              <a:t>más </a:t>
            </a:r>
            <a:r>
              <a:rPr lang="es-ES" sz="800" spc="-5" dirty="0">
                <a:latin typeface="Arial"/>
                <a:cs typeface="Arial"/>
              </a:rPr>
              <a:t>bien </a:t>
            </a:r>
            <a:r>
              <a:rPr lang="es-ES" sz="800" dirty="0">
                <a:latin typeface="Arial"/>
                <a:cs typeface="Arial"/>
              </a:rPr>
              <a:t>un </a:t>
            </a:r>
            <a:r>
              <a:rPr lang="es-ES" sz="800" spc="-5" dirty="0">
                <a:latin typeface="Arial"/>
                <a:cs typeface="Arial"/>
              </a:rPr>
              <a:t>colaborador en la búsqueda</a:t>
            </a:r>
            <a:r>
              <a:rPr lang="es-ES" sz="800" spc="-35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de puntos </a:t>
            </a:r>
            <a:r>
              <a:rPr lang="es-ES" sz="800" dirty="0">
                <a:latin typeface="Arial"/>
                <a:cs typeface="Arial"/>
              </a:rPr>
              <a:t>en común. </a:t>
            </a:r>
          </a:p>
          <a:p>
            <a:pPr marL="12700" marR="5080" lvl="0" indent="0" algn="l" defTabSz="914400" rtl="0" eaLnBrk="1" fontAlgn="auto" latinLnBrk="0" hangingPunct="1">
              <a:lnSpc>
                <a:spcPts val="101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spc="-5" dirty="0">
                <a:latin typeface="Arial"/>
                <a:cs typeface="Arial"/>
              </a:rPr>
              <a:t>¿Qué espero de</a:t>
            </a:r>
            <a:r>
              <a:rPr lang="es-ES" sz="800" spc="-60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este diálogo? </a:t>
            </a:r>
            <a:r>
              <a:rPr lang="es-ES" sz="800" dirty="0">
                <a:latin typeface="Arial"/>
                <a:cs typeface="Arial"/>
              </a:rPr>
              <a:t>¿Qué </a:t>
            </a:r>
            <a:r>
              <a:rPr lang="es-ES" sz="800" spc="-5" dirty="0">
                <a:latin typeface="Arial"/>
                <a:cs typeface="Arial"/>
              </a:rPr>
              <a:t>preguntas puedo hacer</a:t>
            </a:r>
            <a:r>
              <a:rPr lang="es-ES" sz="800" spc="-50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que </a:t>
            </a:r>
            <a:r>
              <a:rPr lang="es-ES" sz="800" dirty="0">
                <a:latin typeface="Arial"/>
                <a:cs typeface="Arial"/>
              </a:rPr>
              <a:t>me </a:t>
            </a:r>
            <a:r>
              <a:rPr lang="es-ES" sz="800" spc="-5" dirty="0">
                <a:latin typeface="Arial"/>
                <a:cs typeface="Arial"/>
              </a:rPr>
              <a:t>ayuden </a:t>
            </a:r>
            <a:r>
              <a:rPr lang="es-ES" sz="800" dirty="0">
                <a:latin typeface="Arial"/>
                <a:cs typeface="Arial"/>
              </a:rPr>
              <a:t>a comprender </a:t>
            </a:r>
            <a:r>
              <a:rPr lang="es-ES" sz="800" spc="-5" dirty="0">
                <a:latin typeface="Arial"/>
                <a:cs typeface="Arial"/>
              </a:rPr>
              <a:t>mejor</a:t>
            </a:r>
            <a:r>
              <a:rPr lang="es-ES" sz="800" spc="-85" dirty="0">
                <a:latin typeface="Arial"/>
                <a:cs typeface="Arial"/>
              </a:rPr>
              <a:t> </a:t>
            </a:r>
            <a:r>
              <a:rPr lang="es-ES" sz="800" dirty="0">
                <a:latin typeface="Arial"/>
                <a:cs typeface="Arial"/>
              </a:rPr>
              <a:t>sus </a:t>
            </a:r>
            <a:r>
              <a:rPr lang="en-US" sz="800" spc="-5" dirty="0" err="1">
                <a:latin typeface="Arial"/>
                <a:cs typeface="Arial"/>
              </a:rPr>
              <a:t>creencias</a:t>
            </a:r>
            <a:r>
              <a:rPr lang="en-US" sz="800" spc="-5" dirty="0">
                <a:latin typeface="Arial"/>
                <a:cs typeface="Arial"/>
              </a:rPr>
              <a:t>, </a:t>
            </a:r>
            <a:r>
              <a:rPr lang="en-US" sz="800" dirty="0" err="1">
                <a:latin typeface="Arial"/>
                <a:cs typeface="Arial"/>
              </a:rPr>
              <a:t>costumbres</a:t>
            </a:r>
            <a:r>
              <a:rPr lang="en-US" sz="800" dirty="0">
                <a:latin typeface="Arial"/>
                <a:cs typeface="Arial"/>
              </a:rPr>
              <a:t>, </a:t>
            </a:r>
            <a:r>
              <a:rPr lang="en-US" sz="800" dirty="0" err="1">
                <a:latin typeface="Arial"/>
                <a:cs typeface="Arial"/>
              </a:rPr>
              <a:t>valores</a:t>
            </a:r>
            <a:r>
              <a:rPr lang="en-US" sz="800" spc="-55" dirty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y </a:t>
            </a:r>
            <a:r>
              <a:rPr lang="en-US" sz="800" spc="-25" dirty="0" err="1">
                <a:latin typeface="Arial"/>
                <a:cs typeface="Arial"/>
              </a:rPr>
              <a:t>perspectivas</a:t>
            </a:r>
            <a:r>
              <a:rPr lang="en-US" sz="800" spc="-25" dirty="0">
                <a:latin typeface="Arial"/>
                <a:cs typeface="Arial"/>
              </a:rPr>
              <a:t>?</a:t>
            </a:r>
            <a:endParaRPr lang="en-US" sz="800" dirty="0">
              <a:latin typeface="Arial"/>
              <a:cs typeface="Arial"/>
            </a:endParaRPr>
          </a:p>
          <a:p>
            <a:pPr marL="12700">
              <a:lnSpc>
                <a:spcPts val="1015"/>
              </a:lnSpc>
              <a:spcBef>
                <a:spcPts val="100"/>
              </a:spcBef>
            </a:pPr>
            <a:r>
              <a:rPr lang="es-E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s-ES" sz="800" dirty="0">
                <a:latin typeface="Arial"/>
                <a:cs typeface="Arial"/>
              </a:rPr>
              <a:t>Qué </a:t>
            </a:r>
            <a:r>
              <a:rPr lang="es-ES" sz="800" spc="-5" dirty="0">
                <a:latin typeface="Arial"/>
                <a:cs typeface="Arial"/>
              </a:rPr>
              <a:t>puedo aportar </a:t>
            </a:r>
            <a:r>
              <a:rPr lang="es-ES" sz="800" dirty="0">
                <a:latin typeface="Arial"/>
                <a:cs typeface="Arial"/>
              </a:rPr>
              <a:t>a </a:t>
            </a:r>
            <a:r>
              <a:rPr lang="es-ES" sz="800" spc="-5" dirty="0">
                <a:latin typeface="Arial"/>
                <a:cs typeface="Arial"/>
              </a:rPr>
              <a:t>la</a:t>
            </a:r>
            <a:r>
              <a:rPr lang="es-ES" sz="800" spc="-35" dirty="0">
                <a:latin typeface="Arial"/>
                <a:cs typeface="Arial"/>
              </a:rPr>
              <a:t> </a:t>
            </a:r>
            <a:r>
              <a:rPr lang="es-ES" sz="800" dirty="0">
                <a:latin typeface="Arial"/>
                <a:cs typeface="Arial"/>
              </a:rPr>
              <a:t>conversación? ¿Cómo </a:t>
            </a:r>
            <a:r>
              <a:rPr lang="es-ES" sz="800" spc="-5" dirty="0">
                <a:latin typeface="Arial"/>
                <a:cs typeface="Arial"/>
              </a:rPr>
              <a:t>pueden </a:t>
            </a:r>
            <a:r>
              <a:rPr lang="es-ES" sz="800" dirty="0">
                <a:latin typeface="Arial"/>
                <a:cs typeface="Arial"/>
              </a:rPr>
              <a:t>mis valores </a:t>
            </a:r>
            <a:r>
              <a:rPr lang="es-ES" sz="800" spc="-5" dirty="0">
                <a:latin typeface="Arial"/>
                <a:cs typeface="Arial"/>
              </a:rPr>
              <a:t>ayudarme </a:t>
            </a:r>
            <a:r>
              <a:rPr lang="es-ES" sz="800" dirty="0">
                <a:latin typeface="Arial"/>
                <a:cs typeface="Arial"/>
              </a:rPr>
              <a:t>a </a:t>
            </a:r>
            <a:r>
              <a:rPr lang="es-ES" sz="800" spc="-5" dirty="0">
                <a:latin typeface="Arial"/>
                <a:cs typeface="Arial"/>
              </a:rPr>
              <a:t>estar abierto </a:t>
            </a:r>
            <a:r>
              <a:rPr lang="es-ES" sz="800" dirty="0">
                <a:latin typeface="Arial"/>
                <a:cs typeface="Arial"/>
              </a:rPr>
              <a:t>a </a:t>
            </a:r>
            <a:r>
              <a:rPr lang="es-ES" sz="800" spc="-5" dirty="0">
                <a:latin typeface="Arial"/>
                <a:cs typeface="Arial"/>
              </a:rPr>
              <a:t>encontrar puntos </a:t>
            </a:r>
            <a:r>
              <a:rPr lang="es-ES" sz="800" dirty="0">
                <a:latin typeface="Arial"/>
                <a:cs typeface="Arial"/>
              </a:rPr>
              <a:t>en común y  compromisos? </a:t>
            </a: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spc="-5" dirty="0">
                <a:latin typeface="Arial"/>
                <a:cs typeface="Arial"/>
              </a:rPr>
              <a:t>Después del</a:t>
            </a:r>
            <a:r>
              <a:rPr lang="es-ES" sz="800" spc="-20" dirty="0">
                <a:latin typeface="Arial"/>
                <a:cs typeface="Arial"/>
              </a:rPr>
              <a:t> </a:t>
            </a:r>
            <a:r>
              <a:rPr lang="es-ES" sz="800" dirty="0">
                <a:latin typeface="Arial"/>
                <a:cs typeface="Arial"/>
              </a:rPr>
              <a:t>silencio, compartan sus </a:t>
            </a:r>
            <a:r>
              <a:rPr lang="es-ES" sz="800" spc="-5" dirty="0">
                <a:latin typeface="Arial"/>
                <a:cs typeface="Arial"/>
              </a:rPr>
              <a:t>reflexiones en </a:t>
            </a:r>
            <a:r>
              <a:rPr lang="es-ES" sz="800" dirty="0">
                <a:latin typeface="Arial"/>
                <a:cs typeface="Arial"/>
              </a:rPr>
              <a:t>su</a:t>
            </a:r>
            <a:r>
              <a:rPr lang="es-ES" sz="800" spc="-70" dirty="0">
                <a:latin typeface="Arial"/>
                <a:cs typeface="Arial"/>
              </a:rPr>
              <a:t> </a:t>
            </a:r>
            <a:r>
              <a:rPr lang="es-ES" sz="800" dirty="0">
                <a:latin typeface="Arial"/>
                <a:cs typeface="Arial"/>
              </a:rPr>
              <a:t>grupo </a:t>
            </a:r>
            <a:r>
              <a:rPr lang="en-US" sz="800" spc="-5" dirty="0" err="1">
                <a:latin typeface="Arial"/>
                <a:cs typeface="Arial"/>
              </a:rPr>
              <a:t>pequeño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lang="en-US" sz="800" spc="-5" dirty="0" err="1">
                <a:latin typeface="Arial"/>
                <a:cs typeface="Arial"/>
              </a:rPr>
              <a:t>durante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15</a:t>
            </a:r>
            <a:r>
              <a:rPr lang="en-US" sz="800" spc="-65" dirty="0">
                <a:latin typeface="Arial"/>
                <a:cs typeface="Arial"/>
              </a:rPr>
              <a:t> </a:t>
            </a:r>
            <a:r>
              <a:rPr lang="en-US" sz="800" dirty="0" err="1">
                <a:latin typeface="Arial"/>
                <a:cs typeface="Arial"/>
              </a:rPr>
              <a:t>minutos</a:t>
            </a:r>
            <a:r>
              <a:rPr lang="en-US" sz="800" dirty="0">
                <a:latin typeface="Arial"/>
                <a:cs typeface="Arial"/>
              </a:rPr>
              <a:t>.</a:t>
            </a: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spc="-5" dirty="0">
                <a:latin typeface="Arial"/>
                <a:cs typeface="Arial"/>
              </a:rPr>
              <a:t>Después del grupo pequeño, </a:t>
            </a:r>
            <a:r>
              <a:rPr lang="es-ES" sz="800" dirty="0">
                <a:latin typeface="Arial"/>
                <a:cs typeface="Arial"/>
              </a:rPr>
              <a:t>si el </a:t>
            </a:r>
            <a:r>
              <a:rPr lang="es-ES" sz="800" spc="-5" dirty="0">
                <a:latin typeface="Arial"/>
                <a:cs typeface="Arial"/>
              </a:rPr>
              <a:t>tiempo</a:t>
            </a:r>
            <a:r>
              <a:rPr lang="es-ES" sz="800" spc="-60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lo </a:t>
            </a:r>
            <a:r>
              <a:rPr lang="en-US" sz="800" spc="-5" dirty="0" err="1">
                <a:latin typeface="Arial"/>
                <a:cs typeface="Arial"/>
              </a:rPr>
              <a:t>permite</a:t>
            </a:r>
            <a:r>
              <a:rPr lang="en-US" sz="800" spc="-5" dirty="0">
                <a:latin typeface="Arial"/>
                <a:cs typeface="Arial"/>
              </a:rPr>
              <a:t>, invite </a:t>
            </a:r>
            <a:r>
              <a:rPr lang="en-US" sz="800" dirty="0">
                <a:latin typeface="Arial"/>
                <a:cs typeface="Arial"/>
              </a:rPr>
              <a:t>a </a:t>
            </a:r>
            <a:r>
              <a:rPr lang="en-US" sz="800" spc="-5" dirty="0">
                <a:latin typeface="Arial"/>
                <a:cs typeface="Arial"/>
              </a:rPr>
              <a:t>los </a:t>
            </a:r>
            <a:r>
              <a:rPr lang="en-US" sz="800" spc="-5" dirty="0" err="1">
                <a:latin typeface="Arial"/>
                <a:cs typeface="Arial"/>
              </a:rPr>
              <a:t>participantes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a</a:t>
            </a:r>
            <a:r>
              <a:rPr lang="en-US" sz="800" spc="-55" dirty="0">
                <a:latin typeface="Arial"/>
                <a:cs typeface="Arial"/>
              </a:rPr>
              <a:t> </a:t>
            </a:r>
            <a:r>
              <a:rPr lang="en-US" sz="800" dirty="0" err="1">
                <a:latin typeface="Arial"/>
                <a:cs typeface="Arial"/>
              </a:rPr>
              <a:t>compartir</a:t>
            </a:r>
            <a:r>
              <a:rPr lang="en-US" sz="800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un punto destacado en cada grupo</a:t>
            </a:r>
            <a:r>
              <a:rPr lang="es-ES" sz="800" spc="-50" dirty="0">
                <a:latin typeface="Arial"/>
                <a:cs typeface="Arial"/>
              </a:rPr>
              <a:t> que considere las maneras en las que este tipo de reflexión </a:t>
            </a:r>
            <a:r>
              <a:rPr lang="es-ES" sz="800" spc="-5" dirty="0">
                <a:latin typeface="Arial"/>
                <a:cs typeface="Arial"/>
              </a:rPr>
              <a:t>podría </a:t>
            </a:r>
            <a:r>
              <a:rPr lang="es-ES" sz="800" dirty="0">
                <a:latin typeface="Arial"/>
                <a:cs typeface="Arial"/>
              </a:rPr>
              <a:t>ayudar a</a:t>
            </a:r>
            <a:r>
              <a:rPr lang="es-ES" sz="800" spc="-45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las </a:t>
            </a:r>
            <a:r>
              <a:rPr lang="en-US" sz="800" spc="-5" dirty="0" err="1">
                <a:latin typeface="Arial"/>
                <a:cs typeface="Arial"/>
              </a:rPr>
              <a:t>diversas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lang="en-US" sz="800" spc="-5" dirty="0" err="1">
                <a:latin typeface="Arial"/>
                <a:cs typeface="Arial"/>
              </a:rPr>
              <a:t>comunidades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lang="en-US" sz="800" dirty="0">
                <a:latin typeface="Arial"/>
                <a:cs typeface="Arial"/>
              </a:rPr>
              <a:t>a </a:t>
            </a:r>
            <a:r>
              <a:rPr lang="en-US" sz="800" dirty="0" err="1">
                <a:latin typeface="Arial"/>
                <a:cs typeface="Arial"/>
              </a:rPr>
              <a:t>caminar</a:t>
            </a:r>
            <a:r>
              <a:rPr lang="en-US" sz="800" dirty="0">
                <a:latin typeface="Arial"/>
                <a:cs typeface="Arial"/>
              </a:rPr>
              <a:t> </a:t>
            </a:r>
            <a:r>
              <a:rPr lang="en-US" sz="800" spc="-5" dirty="0">
                <a:latin typeface="Arial"/>
                <a:cs typeface="Arial"/>
              </a:rPr>
              <a:t>juntas </a:t>
            </a:r>
            <a:r>
              <a:rPr lang="en-US" sz="800" dirty="0" err="1">
                <a:latin typeface="Arial"/>
                <a:cs typeface="Arial"/>
              </a:rPr>
              <a:t>en</a:t>
            </a:r>
            <a:r>
              <a:rPr lang="en-US" sz="800" spc="-30" dirty="0">
                <a:latin typeface="Arial"/>
                <a:cs typeface="Arial"/>
              </a:rPr>
              <a:t> </a:t>
            </a:r>
            <a:r>
              <a:rPr lang="en-US" sz="800" spc="-5" dirty="0">
                <a:latin typeface="Arial"/>
                <a:cs typeface="Arial"/>
              </a:rPr>
              <a:t>la </a:t>
            </a:r>
            <a:r>
              <a:rPr lang="en-US" sz="800" spc="-15" dirty="0" err="1">
                <a:latin typeface="Arial"/>
                <a:cs typeface="Arial"/>
              </a:rPr>
              <a:t>Iglesia</a:t>
            </a:r>
            <a:r>
              <a:rPr lang="en-US" sz="800" spc="-15" dirty="0">
                <a:latin typeface="Arial"/>
                <a:cs typeface="Arial"/>
              </a:rPr>
              <a:t>.</a:t>
            </a:r>
            <a:endParaRPr lang="en-U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1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1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1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1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1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1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5080">
              <a:lnSpc>
                <a:spcPts val="1010"/>
              </a:lnSpc>
              <a:spcBef>
                <a:spcPts val="20"/>
              </a:spcBef>
            </a:pPr>
            <a:endParaRPr lang="en-U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endParaRPr lang="es-ES" sz="8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32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Al cerrar </a:t>
            </a:r>
            <a:r>
              <a:rPr lang="es-ES" sz="1200" spc="-5" dirty="0">
                <a:latin typeface="Arial"/>
                <a:cs typeface="Arial"/>
              </a:rPr>
              <a:t>esta sesión, invite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participantes 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reflexionar </a:t>
            </a:r>
            <a:r>
              <a:rPr lang="es-ES" sz="1200" dirty="0">
                <a:latin typeface="Arial"/>
                <a:cs typeface="Arial"/>
              </a:rPr>
              <a:t>sobre </a:t>
            </a:r>
            <a:r>
              <a:rPr lang="es-ES" sz="1200" spc="-5" dirty="0">
                <a:latin typeface="Arial"/>
                <a:cs typeface="Arial"/>
              </a:rPr>
              <a:t>lo que han aprendido </a:t>
            </a:r>
            <a:r>
              <a:rPr lang="es-ES" sz="1200" dirty="0">
                <a:latin typeface="Arial"/>
                <a:cs typeface="Arial"/>
              </a:rPr>
              <a:t>y  </a:t>
            </a:r>
            <a:r>
              <a:rPr lang="es-ES" sz="1200" spc="-5" dirty="0">
                <a:latin typeface="Arial"/>
                <a:cs typeface="Arial"/>
              </a:rPr>
              <a:t>experimentado en la </a:t>
            </a:r>
            <a:r>
              <a:rPr lang="es-ES" sz="1200" dirty="0">
                <a:latin typeface="Arial"/>
                <a:cs typeface="Arial"/>
              </a:rPr>
              <a:t>sesión </a:t>
            </a:r>
            <a:r>
              <a:rPr lang="es-ES" sz="1200" spc="-5" dirty="0">
                <a:latin typeface="Arial"/>
                <a:cs typeface="Arial"/>
              </a:rPr>
              <a:t>de hoy. </a:t>
            </a:r>
          </a:p>
          <a:p>
            <a:pPr marL="12700" marR="5080">
              <a:lnSpc>
                <a:spcPct val="100000"/>
              </a:lnSpc>
            </a:pPr>
            <a:r>
              <a:rPr lang="es-ES" sz="1200" spc="-10" dirty="0">
                <a:latin typeface="Arial"/>
                <a:cs typeface="Arial"/>
              </a:rPr>
              <a:t>¿De </a:t>
            </a:r>
            <a:r>
              <a:rPr lang="es-ES" sz="1200" spc="-5" dirty="0">
                <a:latin typeface="Arial"/>
                <a:cs typeface="Arial"/>
              </a:rPr>
              <a:t>qué  </a:t>
            </a:r>
            <a:r>
              <a:rPr lang="es-ES" sz="1200" dirty="0">
                <a:latin typeface="Arial"/>
                <a:cs typeface="Arial"/>
              </a:rPr>
              <a:t>manera </a:t>
            </a:r>
            <a:r>
              <a:rPr lang="es-ES" sz="1200" spc="-5" dirty="0">
                <a:latin typeface="Arial"/>
                <a:cs typeface="Arial"/>
              </a:rPr>
              <a:t>puede practicar la humildad </a:t>
            </a:r>
            <a:r>
              <a:rPr lang="es-ES" sz="1200" dirty="0">
                <a:latin typeface="Arial"/>
                <a:cs typeface="Arial"/>
              </a:rPr>
              <a:t>cultural </a:t>
            </a:r>
            <a:r>
              <a:rPr lang="es-ES" sz="1200" spc="-5" dirty="0">
                <a:latin typeface="Arial"/>
                <a:cs typeface="Arial"/>
              </a:rPr>
              <a:t>en </a:t>
            </a:r>
            <a:r>
              <a:rPr lang="es-ES" sz="1200" dirty="0">
                <a:latin typeface="Arial"/>
                <a:cs typeface="Arial"/>
              </a:rPr>
              <a:t>su </a:t>
            </a:r>
            <a:r>
              <a:rPr lang="es-ES" sz="1200" spc="-15" dirty="0">
                <a:latin typeface="Arial"/>
                <a:cs typeface="Arial"/>
              </a:rPr>
              <a:t>situación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personal?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182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12700" marR="5080">
              <a:lnSpc>
                <a:spcPts val="980"/>
              </a:lnSpc>
            </a:pPr>
            <a:r>
              <a:rPr lang="es-ES" sz="1200" spc="-5" dirty="0">
                <a:latin typeface="Arial"/>
                <a:cs typeface="Arial"/>
              </a:rPr>
              <a:t>Pensando en lo que </a:t>
            </a:r>
            <a:r>
              <a:rPr lang="es-ES" sz="1200" dirty="0">
                <a:latin typeface="Arial"/>
                <a:cs typeface="Arial"/>
              </a:rPr>
              <a:t>vendrá </a:t>
            </a:r>
            <a:r>
              <a:rPr lang="es-ES" sz="1200" spc="-5" dirty="0">
                <a:latin typeface="Arial"/>
                <a:cs typeface="Arial"/>
              </a:rPr>
              <a:t>después en </a:t>
            </a:r>
            <a:r>
              <a:rPr lang="es-ES" sz="1200" dirty="0">
                <a:latin typeface="Arial"/>
                <a:cs typeface="Arial"/>
              </a:rPr>
              <a:t>su  camino sinodal, ¿hay </a:t>
            </a:r>
            <a:r>
              <a:rPr lang="es-ES" sz="1200" spc="-5" dirty="0">
                <a:latin typeface="Arial"/>
                <a:cs typeface="Arial"/>
              </a:rPr>
              <a:t>algún </a:t>
            </a:r>
            <a:r>
              <a:rPr lang="es-ES" sz="1200" dirty="0">
                <a:latin typeface="Arial"/>
                <a:cs typeface="Arial"/>
              </a:rPr>
              <a:t>tema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específico  que desee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profundizar?</a:t>
            </a:r>
            <a:endParaRPr lang="es-ES" sz="1200" dirty="0">
              <a:latin typeface="Arial"/>
              <a:cs typeface="Arial"/>
            </a:endParaRPr>
          </a:p>
          <a:p>
            <a:pPr marL="12700" marR="52705">
              <a:lnSpc>
                <a:spcPts val="1010"/>
              </a:lnSpc>
              <a:spcBef>
                <a:spcPts val="20"/>
              </a:spcBef>
            </a:pPr>
            <a:r>
              <a:rPr lang="es-ES" sz="1200" dirty="0">
                <a:latin typeface="Arial"/>
                <a:cs typeface="Arial"/>
              </a:rPr>
              <a:t>¿Podría ser </a:t>
            </a:r>
            <a:r>
              <a:rPr lang="es-ES" sz="1200" spc="-5" dirty="0">
                <a:latin typeface="Arial"/>
                <a:cs typeface="Arial"/>
              </a:rPr>
              <a:t>un </a:t>
            </a:r>
            <a:r>
              <a:rPr lang="es-ES" sz="1200" dirty="0">
                <a:latin typeface="Arial"/>
                <a:cs typeface="Arial"/>
              </a:rPr>
              <a:t>compromiso </a:t>
            </a:r>
            <a:r>
              <a:rPr lang="es-ES" sz="1200" spc="-5" dirty="0">
                <a:latin typeface="Arial"/>
                <a:cs typeface="Arial"/>
              </a:rPr>
              <a:t>individual </a:t>
            </a:r>
            <a:r>
              <a:rPr lang="es-ES" sz="1200" dirty="0">
                <a:latin typeface="Arial"/>
                <a:cs typeface="Arial"/>
              </a:rPr>
              <a:t>o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un  </a:t>
            </a:r>
            <a:r>
              <a:rPr lang="es-ES" sz="1200" dirty="0">
                <a:latin typeface="Arial"/>
                <a:cs typeface="Arial"/>
              </a:rPr>
              <a:t>compromiso </a:t>
            </a:r>
            <a:r>
              <a:rPr lang="es-ES" sz="1200" spc="-5" dirty="0">
                <a:latin typeface="Arial"/>
                <a:cs typeface="Arial"/>
              </a:rPr>
              <a:t>que los </a:t>
            </a:r>
            <a:r>
              <a:rPr lang="es-ES" sz="1200" dirty="0">
                <a:latin typeface="Arial"/>
                <a:cs typeface="Arial"/>
              </a:rPr>
              <a:t>miembros </a:t>
            </a:r>
            <a:r>
              <a:rPr lang="es-ES" sz="1200" spc="-5" dirty="0">
                <a:latin typeface="Arial"/>
                <a:cs typeface="Arial"/>
              </a:rPr>
              <a:t>del grupo  podrían asumir para continuar juntos el  </a:t>
            </a:r>
            <a:r>
              <a:rPr lang="es-ES" sz="1200" dirty="0">
                <a:latin typeface="Arial"/>
                <a:cs typeface="Arial"/>
              </a:rPr>
              <a:t>camino? </a:t>
            </a:r>
          </a:p>
          <a:p>
            <a:pPr marL="12700" marR="52705">
              <a:lnSpc>
                <a:spcPts val="1010"/>
              </a:lnSpc>
              <a:spcBef>
                <a:spcPts val="20"/>
              </a:spcBef>
            </a:pPr>
            <a:r>
              <a:rPr lang="es-ES" sz="1200" spc="-15" dirty="0">
                <a:latin typeface="Arial"/>
                <a:cs typeface="Arial"/>
              </a:rPr>
              <a:t>Escucha</a:t>
            </a:r>
            <a:r>
              <a:rPr lang="es-ES" sz="1200" spc="-2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profunda</a:t>
            </a:r>
            <a:endParaRPr lang="es-ES" sz="1200" dirty="0">
              <a:latin typeface="Arial"/>
              <a:cs typeface="Arial"/>
            </a:endParaRPr>
          </a:p>
          <a:p>
            <a:pPr marL="12700" marR="755650">
              <a:lnSpc>
                <a:spcPts val="1010"/>
              </a:lnSpc>
              <a:spcBef>
                <a:spcPts val="25"/>
              </a:spcBef>
            </a:pPr>
            <a:r>
              <a:rPr lang="es-ES" sz="1200" spc="-5" dirty="0">
                <a:latin typeface="Arial"/>
                <a:cs typeface="Arial"/>
              </a:rPr>
              <a:t>Conversaciones espirituales  </a:t>
            </a:r>
          </a:p>
          <a:p>
            <a:pPr marL="12700" marR="755650">
              <a:lnSpc>
                <a:spcPts val="1010"/>
              </a:lnSpc>
              <a:spcBef>
                <a:spcPts val="25"/>
              </a:spcBef>
            </a:pPr>
            <a:r>
              <a:rPr lang="es-ES" sz="1200" dirty="0">
                <a:latin typeface="Arial"/>
                <a:cs typeface="Arial"/>
              </a:rPr>
              <a:t>Superar </a:t>
            </a:r>
            <a:r>
              <a:rPr lang="es-ES" sz="1200" spc="-5" dirty="0">
                <a:latin typeface="Arial"/>
                <a:cs typeface="Arial"/>
              </a:rPr>
              <a:t>los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prejuicios</a:t>
            </a:r>
            <a:endParaRPr lang="es-ES" sz="1200" dirty="0">
              <a:latin typeface="Arial"/>
              <a:cs typeface="Arial"/>
            </a:endParaRPr>
          </a:p>
          <a:p>
            <a:pPr marL="12700" marR="191135">
              <a:lnSpc>
                <a:spcPts val="980"/>
              </a:lnSpc>
              <a:spcBef>
                <a:spcPts val="35"/>
              </a:spcBef>
            </a:pPr>
            <a:r>
              <a:rPr lang="es-ES" sz="1200" dirty="0">
                <a:latin typeface="Arial"/>
                <a:cs typeface="Arial"/>
              </a:rPr>
              <a:t>Participaci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ES" sz="1200" dirty="0">
                <a:latin typeface="Arial"/>
                <a:cs typeface="Arial"/>
              </a:rPr>
              <a:t>n en la toma </a:t>
            </a:r>
            <a:r>
              <a:rPr lang="es-ES" sz="1200" spc="-5" dirty="0">
                <a:latin typeface="Arial"/>
                <a:cs typeface="Arial"/>
              </a:rPr>
              <a:t>de decisiones</a:t>
            </a:r>
          </a:p>
          <a:p>
            <a:pPr marL="12700" marR="191135">
              <a:lnSpc>
                <a:spcPts val="980"/>
              </a:lnSpc>
              <a:spcBef>
                <a:spcPts val="35"/>
              </a:spcBef>
            </a:pPr>
            <a:r>
              <a:rPr lang="es-ES" sz="1200" spc="-5" dirty="0">
                <a:latin typeface="Arial"/>
                <a:cs typeface="Arial"/>
              </a:rPr>
              <a:t>Liderazgo  adaptativo </a:t>
            </a:r>
          </a:p>
          <a:p>
            <a:pPr marL="12700" marR="191135">
              <a:lnSpc>
                <a:spcPts val="980"/>
              </a:lnSpc>
              <a:spcBef>
                <a:spcPts val="35"/>
              </a:spcBef>
            </a:pPr>
            <a:r>
              <a:rPr lang="es-ES" sz="1200" dirty="0">
                <a:latin typeface="Arial"/>
                <a:cs typeface="Arial"/>
              </a:rPr>
              <a:t>Puentes</a:t>
            </a:r>
            <a:r>
              <a:rPr lang="es-ES" sz="1200" spc="-5" dirty="0">
                <a:latin typeface="Arial"/>
                <a:cs typeface="Arial"/>
              </a:rPr>
              <a:t> interculturales</a:t>
            </a:r>
            <a:r>
              <a:rPr lang="en-US" sz="1200" spc="-5" dirty="0">
                <a:latin typeface="Arial"/>
                <a:cs typeface="Arial"/>
              </a:rPr>
              <a:t>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579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Considera estas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preguntas</a:t>
            </a:r>
            <a:endParaRPr lang="es-ES" sz="1200" dirty="0">
              <a:latin typeface="Arial"/>
              <a:cs typeface="Arial"/>
            </a:endParaRPr>
          </a:p>
          <a:p>
            <a:pPr marL="31750" marR="323850">
              <a:lnSpc>
                <a:spcPts val="980"/>
              </a:lnSpc>
              <a:spcBef>
                <a:spcPts val="70"/>
              </a:spcBef>
            </a:pPr>
            <a:r>
              <a:rPr lang="es-ES" sz="1200" spc="-5" dirty="0">
                <a:latin typeface="Arial"/>
                <a:cs typeface="Arial"/>
              </a:rPr>
              <a:t>¿Qué haré </a:t>
            </a:r>
            <a:r>
              <a:rPr lang="es-ES" sz="1200" dirty="0">
                <a:latin typeface="Arial"/>
                <a:cs typeface="Arial"/>
              </a:rPr>
              <a:t>de manera </a:t>
            </a:r>
            <a:r>
              <a:rPr lang="es-ES" sz="1200" spc="-5" dirty="0">
                <a:latin typeface="Arial"/>
                <a:cs typeface="Arial"/>
              </a:rPr>
              <a:t>diferente </a:t>
            </a:r>
            <a:r>
              <a:rPr lang="es-ES" sz="1200" dirty="0">
                <a:latin typeface="Arial"/>
                <a:cs typeface="Arial"/>
              </a:rPr>
              <a:t>como  resultado </a:t>
            </a:r>
            <a:r>
              <a:rPr lang="es-ES" sz="1200" spc="-5" dirty="0">
                <a:latin typeface="Arial"/>
                <a:cs typeface="Arial"/>
              </a:rPr>
              <a:t>de la experiencia del </a:t>
            </a:r>
            <a:r>
              <a:rPr lang="es-ES" sz="1200" spc="-15" dirty="0">
                <a:latin typeface="Arial"/>
                <a:cs typeface="Arial"/>
              </a:rPr>
              <a:t>liderazgo  </a:t>
            </a:r>
            <a:r>
              <a:rPr lang="es-ES" sz="1200" spc="-5" dirty="0">
                <a:latin typeface="Arial"/>
                <a:cs typeface="Arial"/>
              </a:rPr>
              <a:t>sinodal?</a:t>
            </a:r>
            <a:endParaRPr lang="es-ES" sz="1200" dirty="0">
              <a:latin typeface="Arial"/>
              <a:cs typeface="Arial"/>
            </a:endParaRPr>
          </a:p>
          <a:p>
            <a:pPr marL="31750" marR="32384" indent="29845">
              <a:lnSpc>
                <a:spcPts val="980"/>
              </a:lnSpc>
              <a:spcBef>
                <a:spcPts val="45"/>
              </a:spcBef>
            </a:pPr>
            <a:r>
              <a:rPr lang="es-ES" sz="1200" dirty="0">
                <a:latin typeface="Arial"/>
                <a:cs typeface="Arial"/>
              </a:rPr>
              <a:t>¿Hay </a:t>
            </a:r>
            <a:r>
              <a:rPr lang="es-ES" sz="1200" spc="-5" dirty="0">
                <a:latin typeface="Arial"/>
                <a:cs typeface="Arial"/>
              </a:rPr>
              <a:t>alguna política, procedimiento </a:t>
            </a:r>
            <a:r>
              <a:rPr lang="es-ES" sz="1200" dirty="0">
                <a:latin typeface="Arial"/>
                <a:cs typeface="Arial"/>
              </a:rPr>
              <a:t>o  </a:t>
            </a:r>
            <a:r>
              <a:rPr lang="es-ES" sz="1200" spc="-5" dirty="0">
                <a:latin typeface="Arial"/>
                <a:cs typeface="Arial"/>
              </a:rPr>
              <a:t>estructura que pueda cambiar para dar </a:t>
            </a:r>
            <a:r>
              <a:rPr lang="es-ES" sz="1200" dirty="0">
                <a:latin typeface="Arial"/>
                <a:cs typeface="Arial"/>
              </a:rPr>
              <a:t>cabida  a </a:t>
            </a: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dirty="0">
                <a:latin typeface="Arial"/>
                <a:cs typeface="Arial"/>
              </a:rPr>
              <a:t>mayor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?</a:t>
            </a:r>
            <a:endParaRPr lang="es-ES" sz="1200" dirty="0">
              <a:latin typeface="Arial"/>
              <a:cs typeface="Arial"/>
            </a:endParaRPr>
          </a:p>
          <a:p>
            <a:pPr marL="31750" marR="121920" indent="29845">
              <a:lnSpc>
                <a:spcPts val="980"/>
              </a:lnSpc>
              <a:spcBef>
                <a:spcPts val="40"/>
              </a:spcBef>
            </a:pPr>
            <a:r>
              <a:rPr lang="es-ES" sz="1200" dirty="0">
                <a:latin typeface="Arial"/>
                <a:cs typeface="Arial"/>
              </a:rPr>
              <a:t>¿Cómo </a:t>
            </a:r>
            <a:r>
              <a:rPr lang="es-ES" sz="1200" spc="-5" dirty="0">
                <a:latin typeface="Arial"/>
                <a:cs typeface="Arial"/>
              </a:rPr>
              <a:t>puedo </a:t>
            </a:r>
            <a:r>
              <a:rPr lang="es-ES" sz="1200" dirty="0">
                <a:latin typeface="Arial"/>
                <a:cs typeface="Arial"/>
              </a:rPr>
              <a:t>comunicar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métodos </a:t>
            </a:r>
            <a:r>
              <a:rPr lang="es-ES" sz="1200" spc="-5" dirty="0">
                <a:latin typeface="Arial"/>
                <a:cs typeface="Arial"/>
              </a:rPr>
              <a:t>de  liderazgo sinodal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las personas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las que  </a:t>
            </a:r>
            <a:r>
              <a:rPr lang="es-ES" sz="1200" dirty="0">
                <a:latin typeface="Arial"/>
                <a:cs typeface="Arial"/>
              </a:rPr>
              <a:t>trabajo?</a:t>
            </a:r>
          </a:p>
          <a:p>
            <a:pPr marL="31750" marR="219075" indent="28575">
              <a:lnSpc>
                <a:spcPts val="980"/>
              </a:lnSpc>
              <a:spcBef>
                <a:spcPts val="45"/>
              </a:spcBef>
            </a:pPr>
            <a:r>
              <a:rPr lang="es-ES" sz="1200" spc="-5" dirty="0">
                <a:latin typeface="Arial"/>
                <a:cs typeface="Arial"/>
              </a:rPr>
              <a:t>¿Qué resultados espero obtener de una  </a:t>
            </a:r>
            <a:r>
              <a:rPr lang="es-ES" sz="1200" dirty="0">
                <a:latin typeface="Arial"/>
                <a:cs typeface="Arial"/>
              </a:rPr>
              <a:t>mayor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en </a:t>
            </a:r>
            <a:r>
              <a:rPr lang="es-ES" sz="1200" dirty="0">
                <a:latin typeface="Arial"/>
                <a:cs typeface="Arial"/>
              </a:rPr>
              <a:t>mi vida o</a:t>
            </a:r>
            <a:r>
              <a:rPr lang="es-ES" sz="1200" spc="-45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ministerio?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835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31750">
              <a:lnSpc>
                <a:spcPts val="980"/>
              </a:lnSpc>
            </a:pPr>
            <a:r>
              <a:rPr lang="es-ES" sz="1200" dirty="0">
                <a:latin typeface="Arial"/>
                <a:cs typeface="Arial"/>
              </a:rPr>
              <a:t>Ahora </a:t>
            </a:r>
            <a:r>
              <a:rPr lang="es-ES" sz="1200" spc="-5" dirty="0">
                <a:latin typeface="Arial"/>
                <a:cs typeface="Arial"/>
              </a:rPr>
              <a:t>que llegamos al </a:t>
            </a:r>
            <a:r>
              <a:rPr lang="es-ES" sz="1200" dirty="0">
                <a:latin typeface="Arial"/>
                <a:cs typeface="Arial"/>
              </a:rPr>
              <a:t>final </a:t>
            </a:r>
            <a:r>
              <a:rPr lang="es-ES" sz="1200" spc="-5" dirty="0">
                <a:latin typeface="Arial"/>
                <a:cs typeface="Arial"/>
              </a:rPr>
              <a:t>del </a:t>
            </a:r>
            <a:r>
              <a:rPr lang="es-ES" sz="1200" dirty="0">
                <a:latin typeface="Arial"/>
                <a:cs typeface="Arial"/>
              </a:rPr>
              <a:t>curso, </a:t>
            </a:r>
            <a:r>
              <a:rPr lang="es-ES" sz="1200" spc="-5" dirty="0">
                <a:latin typeface="Arial"/>
                <a:cs typeface="Arial"/>
              </a:rPr>
              <a:t>dedique  un </a:t>
            </a:r>
            <a:r>
              <a:rPr lang="es-ES" sz="1200" dirty="0">
                <a:latin typeface="Arial"/>
                <a:cs typeface="Arial"/>
              </a:rPr>
              <a:t>tiempo a reflexionar </a:t>
            </a:r>
            <a:r>
              <a:rPr lang="es-ES" sz="1200" spc="-5" dirty="0">
                <a:latin typeface="Arial"/>
                <a:cs typeface="Arial"/>
              </a:rPr>
              <a:t>sobre </a:t>
            </a:r>
            <a:r>
              <a:rPr lang="es-ES" sz="1200" dirty="0">
                <a:latin typeface="Arial"/>
                <a:cs typeface="Arial"/>
              </a:rPr>
              <a:t>su </a:t>
            </a:r>
            <a:r>
              <a:rPr lang="es-ES" sz="1200" spc="-5" dirty="0">
                <a:latin typeface="Arial"/>
                <a:cs typeface="Arial"/>
              </a:rPr>
              <a:t>experiencia</a:t>
            </a:r>
            <a:r>
              <a:rPr lang="es-ES" sz="1200" spc="-5">
                <a:latin typeface="Arial"/>
                <a:cs typeface="Arial"/>
              </a:rPr>
              <a:t>.  </a:t>
            </a:r>
          </a:p>
          <a:p>
            <a:pPr marL="31750" marR="31750">
              <a:lnSpc>
                <a:spcPts val="980"/>
              </a:lnSpc>
            </a:pPr>
            <a:r>
              <a:rPr lang="es-ES" sz="1200" spc="-5">
                <a:latin typeface="Arial"/>
                <a:cs typeface="Arial"/>
              </a:rPr>
              <a:t>Comparta </a:t>
            </a:r>
            <a:r>
              <a:rPr lang="es-ES" sz="1200" dirty="0">
                <a:latin typeface="Arial"/>
                <a:cs typeface="Arial"/>
              </a:rPr>
              <a:t>su evaluación </a:t>
            </a:r>
            <a:r>
              <a:rPr lang="es-ES" sz="1200" spc="-5" dirty="0">
                <a:latin typeface="Arial"/>
                <a:cs typeface="Arial"/>
              </a:rPr>
              <a:t>de las sesiones  (contenido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facilitación) </a:t>
            </a:r>
            <a:r>
              <a:rPr lang="es-ES" sz="1200" dirty="0">
                <a:latin typeface="Arial"/>
                <a:cs typeface="Arial"/>
              </a:rPr>
              <a:t>y la </a:t>
            </a:r>
            <a:r>
              <a:rPr lang="es-ES" sz="1200" spc="-5" dirty="0">
                <a:latin typeface="Arial"/>
                <a:cs typeface="Arial"/>
              </a:rPr>
              <a:t>experiencia  general del </a:t>
            </a:r>
            <a:r>
              <a:rPr lang="es-ES" sz="1200" dirty="0">
                <a:latin typeface="Arial"/>
                <a:cs typeface="Arial"/>
              </a:rPr>
              <a:t>curso.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19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08:10:50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32384">
              <a:lnSpc>
                <a:spcPct val="1000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Revisar los objetivos </a:t>
            </a:r>
            <a:r>
              <a:rPr lang="es-ES" sz="1200" dirty="0">
                <a:latin typeface="Arial"/>
                <a:cs typeface="Arial"/>
              </a:rPr>
              <a:t>y la </a:t>
            </a:r>
            <a:r>
              <a:rPr lang="es-ES" sz="1200" spc="-5" dirty="0">
                <a:latin typeface="Arial"/>
                <a:cs typeface="Arial"/>
              </a:rPr>
              <a:t>agenda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sesión.  </a:t>
            </a:r>
          </a:p>
          <a:p>
            <a:pPr marL="31750" marR="32384">
              <a:lnSpc>
                <a:spcPct val="10000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Los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participantes:</a:t>
            </a:r>
            <a:endParaRPr lang="es-ES" sz="1200" dirty="0">
              <a:latin typeface="Arial"/>
              <a:cs typeface="Arial"/>
            </a:endParaRPr>
          </a:p>
          <a:p>
            <a:pPr marL="31750" marR="368300">
              <a:lnSpc>
                <a:spcPts val="980"/>
              </a:lnSpc>
              <a:spcBef>
                <a:spcPts val="60"/>
              </a:spcBef>
            </a:pPr>
            <a:r>
              <a:rPr lang="es-ES" sz="1200" spc="-5" dirty="0">
                <a:latin typeface="Arial"/>
                <a:cs typeface="Arial"/>
              </a:rPr>
              <a:t>Celebrar las valiosas contribuciones de  nuestras diferentes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perspectivas.</a:t>
            </a:r>
            <a:endParaRPr lang="es-ES" sz="1200" dirty="0">
              <a:latin typeface="Arial"/>
              <a:cs typeface="Arial"/>
            </a:endParaRPr>
          </a:p>
          <a:p>
            <a:pPr marL="31750" marR="14604">
              <a:lnSpc>
                <a:spcPts val="1010"/>
              </a:lnSpc>
              <a:spcBef>
                <a:spcPts val="25"/>
              </a:spcBef>
            </a:pPr>
            <a:r>
              <a:rPr lang="es-ES" sz="1200" spc="-5" dirty="0">
                <a:latin typeface="Arial"/>
                <a:cs typeface="Arial"/>
              </a:rPr>
              <a:t>Comprender las implicaciones de la diversidad 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las diferencias culturales. </a:t>
            </a:r>
          </a:p>
          <a:p>
            <a:pPr marL="31750" marR="14604">
              <a:lnSpc>
                <a:spcPts val="1010"/>
              </a:lnSpc>
              <a:spcBef>
                <a:spcPts val="25"/>
              </a:spcBef>
            </a:pPr>
            <a:r>
              <a:rPr lang="es-ES" sz="1200" spc="-5" dirty="0">
                <a:latin typeface="Arial"/>
                <a:cs typeface="Arial"/>
              </a:rPr>
              <a:t>Darse </a:t>
            </a:r>
            <a:r>
              <a:rPr lang="es-ES" sz="1200" dirty="0">
                <a:latin typeface="Arial"/>
                <a:cs typeface="Arial"/>
              </a:rPr>
              <a:t>cuenta </a:t>
            </a:r>
            <a:r>
              <a:rPr lang="es-ES" sz="1200" spc="-5" dirty="0">
                <a:latin typeface="Arial"/>
                <a:cs typeface="Arial"/>
              </a:rPr>
              <a:t>de  </a:t>
            </a:r>
            <a:r>
              <a:rPr lang="es-ES" sz="1200" dirty="0">
                <a:latin typeface="Arial"/>
                <a:cs typeface="Arial"/>
              </a:rPr>
              <a:t>cuánto </a:t>
            </a:r>
            <a:r>
              <a:rPr lang="es-ES" sz="1200" spc="-5" dirty="0">
                <a:latin typeface="Arial"/>
                <a:cs typeface="Arial"/>
              </a:rPr>
              <a:t>influye el origen cultural de cada uno en sus perspectivas. </a:t>
            </a:r>
          </a:p>
          <a:p>
            <a:pPr marL="31750" marR="14604">
              <a:lnSpc>
                <a:spcPts val="1010"/>
              </a:lnSpc>
              <a:spcBef>
                <a:spcPts val="25"/>
              </a:spcBef>
            </a:pPr>
            <a:r>
              <a:rPr lang="es-ES" sz="1200" dirty="0">
                <a:latin typeface="Arial"/>
                <a:cs typeface="Arial"/>
              </a:rPr>
              <a:t>Evaluar su conciencia  cultural y sus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suposiciones.</a:t>
            </a:r>
            <a:endParaRPr lang="es-ES" sz="1200" dirty="0">
              <a:latin typeface="Arial"/>
              <a:cs typeface="Arial"/>
            </a:endParaRPr>
          </a:p>
          <a:p>
            <a:pPr marL="31750" marR="55880">
              <a:lnSpc>
                <a:spcPts val="1010"/>
              </a:lnSpc>
              <a:spcBef>
                <a:spcPts val="25"/>
              </a:spcBef>
            </a:pPr>
            <a:r>
              <a:rPr lang="es-ES" sz="1200" dirty="0">
                <a:latin typeface="Arial"/>
                <a:cs typeface="Arial"/>
              </a:rPr>
              <a:t>Buscar </a:t>
            </a:r>
            <a:r>
              <a:rPr lang="es-ES" sz="1200" spc="-5" dirty="0">
                <a:latin typeface="Arial"/>
                <a:cs typeface="Arial"/>
              </a:rPr>
              <a:t>oportunidades para establecer relaciones </a:t>
            </a:r>
            <a:r>
              <a:rPr lang="es-ES" sz="1200" dirty="0">
                <a:latin typeface="Arial"/>
                <a:cs typeface="Arial"/>
              </a:rPr>
              <a:t>más </a:t>
            </a:r>
            <a:r>
              <a:rPr lang="es-ES" sz="1200" spc="-5" dirty="0">
                <a:latin typeface="Arial"/>
                <a:cs typeface="Arial"/>
              </a:rPr>
              <a:t>allá de las </a:t>
            </a:r>
            <a:r>
              <a:rPr lang="es-ES" sz="1200" dirty="0">
                <a:latin typeface="Arial"/>
                <a:cs typeface="Arial"/>
              </a:rPr>
              <a:t>fronteras </a:t>
            </a:r>
            <a:r>
              <a:rPr lang="es-ES" sz="1200" spc="-5" dirty="0">
                <a:latin typeface="Arial"/>
                <a:cs typeface="Arial"/>
              </a:rPr>
              <a:t>culturales  en </a:t>
            </a:r>
            <a:r>
              <a:rPr lang="es-ES" sz="1200" dirty="0">
                <a:latin typeface="Arial"/>
                <a:cs typeface="Arial"/>
              </a:rPr>
              <a:t>su </a:t>
            </a:r>
            <a:r>
              <a:rPr lang="es-ES" sz="1200" spc="-5" dirty="0">
                <a:latin typeface="Arial"/>
                <a:cs typeface="Arial"/>
              </a:rPr>
              <a:t>liderazgo pastoral. </a:t>
            </a:r>
          </a:p>
          <a:p>
            <a:pPr marL="31750" marR="55880">
              <a:lnSpc>
                <a:spcPts val="1010"/>
              </a:lnSpc>
              <a:spcBef>
                <a:spcPts val="25"/>
              </a:spcBef>
            </a:pPr>
            <a:r>
              <a:rPr lang="es-ES" sz="1200" dirty="0">
                <a:latin typeface="Arial"/>
                <a:cs typeface="Arial"/>
              </a:rPr>
              <a:t>Ser capaz </a:t>
            </a:r>
            <a:r>
              <a:rPr lang="es-ES" sz="1200" spc="-5" dirty="0">
                <a:latin typeface="Arial"/>
                <a:cs typeface="Arial"/>
              </a:rPr>
              <a:t>de utilizar  una herramienta para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>
                <a:latin typeface="Arial"/>
                <a:cs typeface="Arial"/>
              </a:rPr>
              <a:t>sensibilidad cultural.</a:t>
            </a: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36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 marR="0" lvl="0" indent="0" algn="l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i="1" spc="-10" dirty="0" err="1">
                <a:latin typeface="Arial"/>
                <a:cs typeface="Arial"/>
              </a:rPr>
              <a:t>Notas</a:t>
            </a:r>
            <a:r>
              <a:rPr lang="en-US" sz="800" b="1" i="1" spc="-10" dirty="0">
                <a:latin typeface="Arial"/>
                <a:cs typeface="Arial"/>
              </a:rPr>
              <a:t> </a:t>
            </a:r>
            <a:r>
              <a:rPr lang="en-US" sz="800" b="1" i="1" dirty="0">
                <a:latin typeface="Arial"/>
                <a:cs typeface="Arial"/>
              </a:rPr>
              <a:t>del</a:t>
            </a:r>
            <a:r>
              <a:rPr lang="en-US" sz="800" b="1" i="1" spc="-10" dirty="0">
                <a:latin typeface="Arial"/>
                <a:cs typeface="Arial"/>
              </a:rPr>
              <a:t> </a:t>
            </a:r>
            <a:r>
              <a:rPr lang="en-US" sz="800" b="1" i="1" spc="-5" dirty="0" err="1">
                <a:latin typeface="Arial"/>
                <a:cs typeface="Arial"/>
              </a:rPr>
              <a:t>presentador</a:t>
            </a:r>
            <a:endParaRPr lang="en-U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08:10:50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38100">
              <a:lnSpc>
                <a:spcPts val="980"/>
              </a:lnSpc>
            </a:pPr>
            <a:r>
              <a:rPr lang="es-ES" sz="1200" spc="-5" dirty="0">
                <a:latin typeface="Arial"/>
                <a:cs typeface="Arial"/>
              </a:rPr>
              <a:t>Durante diez </a:t>
            </a:r>
            <a:r>
              <a:rPr lang="es-ES" sz="1200" dirty="0">
                <a:latin typeface="Arial"/>
                <a:cs typeface="Arial"/>
              </a:rPr>
              <a:t>minutos, </a:t>
            </a:r>
            <a:r>
              <a:rPr lang="es-ES" sz="1200" spc="-5" dirty="0">
                <a:latin typeface="Arial"/>
                <a:cs typeface="Arial"/>
              </a:rPr>
              <a:t>facilite </a:t>
            </a:r>
            <a:r>
              <a:rPr lang="es-ES" sz="1200" dirty="0">
                <a:latin typeface="Arial"/>
                <a:cs typeface="Arial"/>
              </a:rPr>
              <a:t>un </a:t>
            </a:r>
            <a:r>
              <a:rPr lang="es-ES" sz="1200" spc="-5" dirty="0">
                <a:latin typeface="Arial"/>
                <a:cs typeface="Arial"/>
              </a:rPr>
              <a:t>intercambio en el grupo grande sobre qu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</a:t>
            </a:r>
            <a:r>
              <a:rPr lang="es-ES" sz="1200" spc="-5" dirty="0">
                <a:latin typeface="Arial"/>
                <a:cs typeface="Arial"/>
              </a:rPr>
              <a:t>experimentaron 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s-ES" sz="1200" spc="-5" dirty="0">
                <a:latin typeface="Arial"/>
                <a:cs typeface="Arial"/>
              </a:rPr>
              <a:t>os participantes al utilizar una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las </a:t>
            </a:r>
            <a:r>
              <a:rPr lang="es-ES" sz="1200" dirty="0">
                <a:latin typeface="Arial"/>
                <a:cs typeface="Arial"/>
              </a:rPr>
              <a:t>siete </a:t>
            </a:r>
            <a:r>
              <a:rPr lang="es-ES" sz="1200" spc="-5" dirty="0">
                <a:latin typeface="Arial"/>
                <a:cs typeface="Arial"/>
              </a:rPr>
              <a:t>prácticas del liderazgo adaptativo: </a:t>
            </a:r>
          </a:p>
          <a:p>
            <a:pPr marL="31750" marR="38100" indent="0">
              <a:lnSpc>
                <a:spcPts val="980"/>
              </a:lnSpc>
              <a:buNone/>
            </a:pPr>
            <a:r>
              <a:rPr lang="es-ES" sz="1200" dirty="0">
                <a:latin typeface="Arial"/>
                <a:cs typeface="Arial"/>
              </a:rPr>
              <a:t>1. Salir </a:t>
            </a:r>
            <a:r>
              <a:rPr lang="es-ES" sz="1200" spc="-5" dirty="0">
                <a:latin typeface="Arial"/>
                <a:cs typeface="Arial"/>
              </a:rPr>
              <a:t>al balcón, distinguir el </a:t>
            </a:r>
            <a:r>
              <a:rPr lang="es-ES" sz="1200" dirty="0">
                <a:latin typeface="Arial"/>
                <a:cs typeface="Arial"/>
              </a:rPr>
              <a:t>sujeto </a:t>
            </a:r>
            <a:r>
              <a:rPr lang="es-ES" sz="1200" spc="-5" dirty="0">
                <a:latin typeface="Arial"/>
                <a:cs typeface="Arial"/>
              </a:rPr>
              <a:t>del objeto</a:t>
            </a:r>
            <a:r>
              <a:rPr lang="es-ES" sz="1200" spc="-25" dirty="0">
                <a:latin typeface="Arial"/>
                <a:cs typeface="Arial"/>
              </a:rPr>
              <a:t> </a:t>
            </a:r>
          </a:p>
          <a:p>
            <a:pPr marL="31750">
              <a:lnSpc>
                <a:spcPts val="919"/>
              </a:lnSpc>
            </a:pPr>
            <a:r>
              <a:rPr lang="es-ES" sz="1200" spc="-25" dirty="0">
                <a:latin typeface="Arial"/>
                <a:cs typeface="Arial"/>
              </a:rPr>
              <a:t>2. </a:t>
            </a:r>
            <a:r>
              <a:rPr lang="es-ES" sz="1200" dirty="0">
                <a:latin typeface="Arial"/>
                <a:cs typeface="Arial"/>
              </a:rPr>
              <a:t>Pensar </a:t>
            </a:r>
            <a:r>
              <a:rPr lang="es-ES" sz="1200" spc="-5" dirty="0">
                <a:latin typeface="Arial"/>
                <a:cs typeface="Arial"/>
              </a:rPr>
              <a:t>políticamente </a:t>
            </a:r>
          </a:p>
          <a:p>
            <a:pPr marL="31750">
              <a:lnSpc>
                <a:spcPts val="919"/>
              </a:lnSpc>
            </a:pPr>
            <a:r>
              <a:rPr lang="es-ES" sz="1200" spc="-5" dirty="0">
                <a:latin typeface="Arial"/>
                <a:cs typeface="Arial"/>
              </a:rPr>
              <a:t>3. </a:t>
            </a:r>
            <a:r>
              <a:rPr lang="es-ES" sz="1200" dirty="0">
                <a:latin typeface="Arial"/>
                <a:cs typeface="Arial"/>
              </a:rPr>
              <a:t>Orquestar </a:t>
            </a:r>
            <a:r>
              <a:rPr lang="es-ES" sz="1200" spc="-5" dirty="0">
                <a:latin typeface="Arial"/>
                <a:cs typeface="Arial"/>
              </a:rPr>
              <a:t>el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conflicto</a:t>
            </a:r>
            <a:endParaRPr lang="es-ES" sz="1200" dirty="0">
              <a:latin typeface="Arial"/>
              <a:cs typeface="Arial"/>
            </a:endParaRPr>
          </a:p>
          <a:p>
            <a:pPr marL="31750" marR="86360">
              <a:lnSpc>
                <a:spcPts val="980"/>
              </a:lnSpc>
              <a:spcBef>
                <a:spcPts val="45"/>
              </a:spcBef>
            </a:pPr>
            <a:r>
              <a:rPr lang="es-ES" sz="1200" spc="-5" dirty="0">
                <a:latin typeface="Arial"/>
                <a:cs typeface="Arial"/>
              </a:rPr>
              <a:t>4. Enfocar la atención hacia los problemas  </a:t>
            </a:r>
            <a:r>
              <a:rPr lang="es-ES" sz="1200" dirty="0">
                <a:latin typeface="Arial"/>
                <a:cs typeface="Arial"/>
              </a:rPr>
              <a:t>reales </a:t>
            </a:r>
          </a:p>
          <a:p>
            <a:pPr marL="31750" marR="86360">
              <a:lnSpc>
                <a:spcPts val="980"/>
              </a:lnSpc>
              <a:spcBef>
                <a:spcPts val="45"/>
              </a:spcBef>
            </a:pPr>
            <a:r>
              <a:rPr lang="es-ES" sz="1200" spc="-5" dirty="0">
                <a:latin typeface="Arial"/>
                <a:cs typeface="Arial"/>
              </a:rPr>
              <a:t>5. Devolver el trabajo a otros</a:t>
            </a:r>
          </a:p>
          <a:p>
            <a:pPr marL="31750" marR="86360">
              <a:lnSpc>
                <a:spcPts val="980"/>
              </a:lnSpc>
              <a:spcBef>
                <a:spcPts val="45"/>
              </a:spcBef>
            </a:pPr>
            <a:r>
              <a:rPr lang="es-ES" sz="1200" spc="-5" dirty="0">
                <a:latin typeface="Arial"/>
                <a:cs typeface="Arial"/>
              </a:rPr>
              <a:t>6. Regular el  desequilibrio </a:t>
            </a:r>
          </a:p>
          <a:p>
            <a:pPr marL="31750" marR="86360">
              <a:lnSpc>
                <a:spcPts val="980"/>
              </a:lnSpc>
              <a:spcBef>
                <a:spcPts val="45"/>
              </a:spcBef>
            </a:pPr>
            <a:r>
              <a:rPr lang="es-ES" sz="1200" spc="-5" dirty="0">
                <a:latin typeface="Arial"/>
                <a:cs typeface="Arial"/>
              </a:rPr>
              <a:t>7. Infundir sentido al </a:t>
            </a:r>
            <a:r>
              <a:rPr lang="es-ES" sz="1200" dirty="0">
                <a:latin typeface="Arial"/>
                <a:cs typeface="Arial"/>
              </a:rPr>
              <a:t>trabajo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35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08:10:50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12700" marR="167005">
              <a:lnSpc>
                <a:spcPts val="980"/>
              </a:lnSpc>
            </a:pPr>
            <a:r>
              <a:rPr lang="es-ES" sz="1200" dirty="0">
                <a:latin typeface="Arial"/>
                <a:cs typeface="Arial"/>
              </a:rPr>
              <a:t>Por </a:t>
            </a:r>
            <a:r>
              <a:rPr lang="es-ES" sz="1200" spc="-5" dirty="0">
                <a:latin typeface="Arial"/>
                <a:cs typeface="Arial"/>
              </a:rPr>
              <a:t>unos </a:t>
            </a:r>
            <a:r>
              <a:rPr lang="es-ES" sz="1200" dirty="0">
                <a:latin typeface="Arial"/>
                <a:cs typeface="Arial"/>
              </a:rPr>
              <a:t>momentos </a:t>
            </a:r>
            <a:r>
              <a:rPr lang="es-ES" sz="1200" spc="-5" dirty="0">
                <a:latin typeface="Arial"/>
                <a:cs typeface="Arial"/>
              </a:rPr>
              <a:t>nos dividiremos en grupos pequeños para </a:t>
            </a:r>
            <a:r>
              <a:rPr lang="es-ES" sz="1200" dirty="0">
                <a:latin typeface="Arial"/>
                <a:cs typeface="Arial"/>
              </a:rPr>
              <a:t>compartir </a:t>
            </a:r>
            <a:r>
              <a:rPr lang="es-ES" sz="1200" spc="-5" dirty="0">
                <a:latin typeface="Arial"/>
                <a:cs typeface="Arial"/>
              </a:rPr>
              <a:t>nuestras experiencias </a:t>
            </a:r>
            <a:r>
              <a:rPr lang="es-ES" sz="1200" dirty="0">
                <a:latin typeface="Arial"/>
                <a:cs typeface="Arial"/>
              </a:rPr>
              <a:t>sobre cómo </a:t>
            </a:r>
            <a:r>
              <a:rPr lang="es-ES" sz="1200" spc="-5" dirty="0">
                <a:latin typeface="Arial"/>
                <a:cs typeface="Arial"/>
              </a:rPr>
              <a:t>hemos superado una </a:t>
            </a:r>
            <a:r>
              <a:rPr lang="es-ES" sz="1200" spc="-15" dirty="0">
                <a:latin typeface="Arial"/>
                <a:cs typeface="Arial"/>
              </a:rPr>
              <a:t>barrera</a:t>
            </a:r>
            <a:r>
              <a:rPr lang="es-ES" sz="1200" spc="-2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cultural.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1200" dirty="0">
                <a:latin typeface="Arial"/>
                <a:cs typeface="Arial"/>
              </a:rPr>
              <a:t>Piensa </a:t>
            </a:r>
            <a:r>
              <a:rPr lang="es-ES" sz="1200" spc="-5" dirty="0">
                <a:latin typeface="Arial"/>
                <a:cs typeface="Arial"/>
              </a:rPr>
              <a:t>en alguna ocasión en la que hayas superado una barrera </a:t>
            </a:r>
            <a:r>
              <a:rPr lang="es-ES" sz="1200" dirty="0">
                <a:latin typeface="Arial"/>
                <a:cs typeface="Arial"/>
              </a:rPr>
              <a:t>cultural. Puede ser </a:t>
            </a:r>
            <a:r>
              <a:rPr lang="es-ES" sz="1200" spc="-5" dirty="0">
                <a:latin typeface="Arial"/>
                <a:cs typeface="Arial"/>
              </a:rPr>
              <a:t>en  una parroquia, en </a:t>
            </a: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trabajo, en la </a:t>
            </a:r>
            <a:r>
              <a:rPr lang="es-ES" sz="1200" dirty="0">
                <a:latin typeface="Arial"/>
                <a:cs typeface="Arial"/>
              </a:rPr>
              <a:t>escuela,</a:t>
            </a:r>
            <a:r>
              <a:rPr lang="es-ES" sz="1200" spc="-5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en el barrio, en la </a:t>
            </a:r>
            <a:r>
              <a:rPr lang="es-ES" sz="1200" dirty="0">
                <a:latin typeface="Arial"/>
                <a:cs typeface="Arial"/>
              </a:rPr>
              <a:t>familia o </a:t>
            </a:r>
            <a:r>
              <a:rPr lang="es-ES" sz="1200" spc="-5" dirty="0">
                <a:latin typeface="Arial"/>
                <a:cs typeface="Arial"/>
              </a:rPr>
              <a:t>en un entorno</a:t>
            </a:r>
            <a:r>
              <a:rPr lang="es-ES" sz="1200" spc="-4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social. Comiencen en el grupo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un minuto</a:t>
            </a:r>
            <a:r>
              <a:rPr lang="es-ES" sz="1200" spc="-5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silencio y reflexionen sobre </a:t>
            </a:r>
            <a:r>
              <a:rPr lang="es-ES" sz="1200" spc="-5" dirty="0">
                <a:latin typeface="Arial"/>
                <a:cs typeface="Arial"/>
              </a:rPr>
              <a:t>las</a:t>
            </a:r>
            <a:r>
              <a:rPr lang="es-ES" sz="1200" spc="-8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siguientes preguntas.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1200" spc="-5" dirty="0">
                <a:latin typeface="Arial"/>
                <a:cs typeface="Arial"/>
              </a:rPr>
              <a:t>Despu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s-ES" sz="1200" spc="-5" dirty="0">
                <a:latin typeface="Arial"/>
                <a:cs typeface="Arial"/>
              </a:rPr>
              <a:t>s del </a:t>
            </a:r>
            <a:r>
              <a:rPr lang="es-ES" sz="1200" dirty="0">
                <a:latin typeface="Arial"/>
                <a:cs typeface="Arial"/>
              </a:rPr>
              <a:t>silencio, </a:t>
            </a:r>
            <a:r>
              <a:rPr lang="es-ES" sz="1200" spc="-5" dirty="0">
                <a:latin typeface="Arial"/>
                <a:cs typeface="Arial"/>
              </a:rPr>
              <a:t>describan por </a:t>
            </a:r>
            <a:r>
              <a:rPr lang="es-ES" sz="1200" dirty="0">
                <a:latin typeface="Arial"/>
                <a:cs typeface="Arial"/>
              </a:rPr>
              <a:t>turnos su experiencia </a:t>
            </a:r>
            <a:r>
              <a:rPr lang="es-ES" sz="1200" spc="-5" dirty="0">
                <a:latin typeface="Arial"/>
                <a:cs typeface="Arial"/>
              </a:rPr>
              <a:t>(unos </a:t>
            </a:r>
            <a:r>
              <a:rPr lang="es-ES" sz="1200" dirty="0">
                <a:latin typeface="Arial"/>
                <a:cs typeface="Arial"/>
              </a:rPr>
              <a:t>tres</a:t>
            </a:r>
            <a:r>
              <a:rPr lang="es-ES" sz="1200" spc="-8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minutos cada persona</a:t>
            </a:r>
            <a:r>
              <a:rPr lang="es-ES" sz="1200" spc="-5" dirty="0">
                <a:latin typeface="Arial"/>
                <a:cs typeface="Arial"/>
              </a:rPr>
              <a:t>).</a:t>
            </a:r>
            <a:endParaRPr lang="es-ES" sz="1200" dirty="0">
              <a:latin typeface="Arial"/>
              <a:cs typeface="Arial"/>
            </a:endParaRPr>
          </a:p>
          <a:p>
            <a:pPr marL="12700" marR="10795">
              <a:lnSpc>
                <a:spcPts val="1010"/>
              </a:lnSpc>
              <a:spcBef>
                <a:spcPts val="35"/>
              </a:spcBef>
            </a:pPr>
            <a:r>
              <a:rPr lang="es-ES" sz="1200" dirty="0">
                <a:latin typeface="Arial"/>
                <a:cs typeface="Arial"/>
              </a:rPr>
              <a:t>¿Cómo se </a:t>
            </a:r>
            <a:r>
              <a:rPr lang="es-ES" sz="1200" spc="-5" dirty="0">
                <a:latin typeface="Arial"/>
                <a:cs typeface="Arial"/>
              </a:rPr>
              <a:t>sintieron antes, durante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después  de la experiencia? ¿Qué gracias  experimentaron?</a:t>
            </a: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ts val="994"/>
              </a:lnSpc>
            </a:pPr>
            <a:r>
              <a:rPr lang="es-ES" sz="1200" spc="-5" dirty="0">
                <a:latin typeface="Arial"/>
                <a:cs typeface="Arial"/>
              </a:rPr>
              <a:t>¿Qué desafíos</a:t>
            </a:r>
            <a:r>
              <a:rPr lang="es-ES" sz="1200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experimentaste?</a:t>
            </a: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1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>
              <a:lnSpc>
                <a:spcPts val="1010"/>
              </a:lnSpc>
              <a:spcBef>
                <a:spcPts val="15"/>
              </a:spcBef>
            </a:pP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68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08:10:50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98425">
              <a:lnSpc>
                <a:spcPct val="100000"/>
              </a:lnSpc>
              <a:spcBef>
                <a:spcPts val="5"/>
              </a:spcBef>
            </a:pPr>
            <a:r>
              <a:rPr lang="es-ES" sz="1200" dirty="0">
                <a:latin typeface="Arial"/>
                <a:cs typeface="Arial"/>
              </a:rPr>
              <a:t>Al cerrar </a:t>
            </a:r>
            <a:r>
              <a:rPr lang="es-ES" sz="1200" spc="-5" dirty="0">
                <a:latin typeface="Arial"/>
                <a:cs typeface="Arial"/>
              </a:rPr>
              <a:t>esta sesión, invita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 participantes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reflexionar </a:t>
            </a:r>
            <a:r>
              <a:rPr lang="es-ES" sz="1200" dirty="0">
                <a:latin typeface="Arial"/>
                <a:cs typeface="Arial"/>
              </a:rPr>
              <a:t>sobre </a:t>
            </a:r>
            <a:r>
              <a:rPr lang="es-ES" sz="1200" spc="-5" dirty="0">
                <a:latin typeface="Arial"/>
                <a:cs typeface="Arial"/>
              </a:rPr>
              <a:t>lo que han aprendido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experimentado en la </a:t>
            </a:r>
            <a:r>
              <a:rPr lang="es-ES" sz="1200" dirty="0">
                <a:latin typeface="Arial"/>
                <a:cs typeface="Arial"/>
              </a:rPr>
              <a:t>sesión </a:t>
            </a:r>
            <a:r>
              <a:rPr lang="es-ES" sz="1200" spc="-5" dirty="0">
                <a:latin typeface="Arial"/>
                <a:cs typeface="Arial"/>
              </a:rPr>
              <a:t>de hoy. </a:t>
            </a:r>
            <a:r>
              <a:rPr lang="es-ES" sz="1200" dirty="0">
                <a:latin typeface="Arial"/>
                <a:cs typeface="Arial"/>
              </a:rPr>
              <a:t>¿Qué compromiso </a:t>
            </a:r>
            <a:r>
              <a:rPr lang="es-ES" sz="1200" spc="-5" dirty="0">
                <a:latin typeface="Arial"/>
                <a:cs typeface="Arial"/>
              </a:rPr>
              <a:t>quieren adquirir para practicar </a:t>
            </a: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liderazgo adaptativo durante las próximas dos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semanas?</a:t>
            </a:r>
          </a:p>
          <a:p>
            <a:pPr marL="31750" marR="655955">
              <a:lnSpc>
                <a:spcPts val="980"/>
              </a:lnSpc>
              <a:spcBef>
                <a:spcPts val="40"/>
              </a:spcBef>
            </a:pPr>
            <a:r>
              <a:rPr lang="es-ES" sz="1200" dirty="0">
                <a:latin typeface="Arial"/>
                <a:cs typeface="Arial"/>
              </a:rPr>
              <a:t>Anime a todos </a:t>
            </a:r>
            <a:r>
              <a:rPr lang="es-ES" sz="1200" spc="-5" dirty="0">
                <a:latin typeface="Arial"/>
                <a:cs typeface="Arial"/>
              </a:rPr>
              <a:t>los participantes</a:t>
            </a:r>
            <a:r>
              <a:rPr lang="es-ES" sz="1200" spc="-8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15" dirty="0">
                <a:latin typeface="Arial"/>
                <a:cs typeface="Arial"/>
              </a:rPr>
              <a:t>comprometerse.</a:t>
            </a:r>
            <a:endParaRPr lang="es-ES" sz="1200" dirty="0">
              <a:latin typeface="Arial"/>
              <a:cs typeface="Arial"/>
            </a:endParaRPr>
          </a:p>
          <a:p>
            <a:pPr marL="31750" marR="152400">
              <a:lnSpc>
                <a:spcPts val="980"/>
              </a:lnSpc>
              <a:spcBef>
                <a:spcPts val="45"/>
              </a:spcBef>
            </a:pPr>
            <a:r>
              <a:rPr lang="es-ES" sz="1200" dirty="0">
                <a:latin typeface="Arial"/>
                <a:cs typeface="Arial"/>
              </a:rPr>
              <a:t>Si </a:t>
            </a:r>
            <a:r>
              <a:rPr lang="es-ES" sz="1200" spc="-5" dirty="0">
                <a:latin typeface="Arial"/>
                <a:cs typeface="Arial"/>
              </a:rPr>
              <a:t>el </a:t>
            </a:r>
            <a:r>
              <a:rPr lang="es-ES" sz="1200" dirty="0">
                <a:latin typeface="Arial"/>
                <a:cs typeface="Arial"/>
              </a:rPr>
              <a:t>tiempo </a:t>
            </a:r>
            <a:r>
              <a:rPr lang="es-ES" sz="1200" spc="-5" dirty="0">
                <a:latin typeface="Arial"/>
                <a:cs typeface="Arial"/>
              </a:rPr>
              <a:t>lo permite, invíteles </a:t>
            </a:r>
            <a:r>
              <a:rPr lang="es-ES" sz="1200" dirty="0">
                <a:latin typeface="Arial"/>
                <a:cs typeface="Arial"/>
              </a:rPr>
              <a:t>a compartir su compromiso </a:t>
            </a:r>
            <a:r>
              <a:rPr lang="es-ES" sz="1200" spc="-5" dirty="0">
                <a:latin typeface="Arial"/>
                <a:cs typeface="Arial"/>
              </a:rPr>
              <a:t>por parejas </a:t>
            </a:r>
            <a:r>
              <a:rPr lang="es-ES" sz="1200" dirty="0">
                <a:latin typeface="Arial"/>
                <a:cs typeface="Arial"/>
              </a:rPr>
              <a:t>o con todo </a:t>
            </a:r>
            <a:r>
              <a:rPr lang="es-ES" sz="1200" spc="-5" dirty="0">
                <a:latin typeface="Arial"/>
                <a:cs typeface="Arial"/>
              </a:rPr>
              <a:t>el  grupo.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02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08:10:51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320040">
              <a:lnSpc>
                <a:spcPts val="980"/>
              </a:lnSpc>
            </a:pPr>
            <a:r>
              <a:rPr lang="es-ES" sz="1200" spc="-5" dirty="0">
                <a:latin typeface="Arial"/>
                <a:cs typeface="Arial"/>
              </a:rPr>
              <a:t>Lea </a:t>
            </a:r>
            <a:r>
              <a:rPr lang="es-ES" sz="1200" dirty="0">
                <a:latin typeface="Arial"/>
                <a:cs typeface="Arial"/>
              </a:rPr>
              <a:t>(o </a:t>
            </a:r>
            <a:r>
              <a:rPr lang="es-ES" sz="1200" spc="-5" dirty="0">
                <a:latin typeface="Arial"/>
                <a:cs typeface="Arial"/>
              </a:rPr>
              <a:t>pida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un participante que lea del  </a:t>
            </a:r>
            <a:r>
              <a:rPr lang="es-ES" sz="1200" dirty="0">
                <a:latin typeface="Arial"/>
                <a:cs typeface="Arial"/>
              </a:rPr>
              <a:t>folleto) </a:t>
            </a:r>
            <a:r>
              <a:rPr lang="es-ES" sz="1200" spc="-5" dirty="0">
                <a:latin typeface="Arial"/>
                <a:cs typeface="Arial"/>
              </a:rPr>
              <a:t>el pasaje de </a:t>
            </a:r>
            <a:r>
              <a:rPr lang="es-ES" sz="1200" dirty="0">
                <a:latin typeface="Arial"/>
                <a:cs typeface="Arial"/>
              </a:rPr>
              <a:t>Marcos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25" dirty="0">
                <a:latin typeface="Arial"/>
                <a:cs typeface="Arial"/>
              </a:rPr>
              <a:t>7,24-29.</a:t>
            </a:r>
            <a:endParaRPr lang="es-ES"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26034">
              <a:lnSpc>
                <a:spcPts val="980"/>
              </a:lnSpc>
            </a:pPr>
            <a:r>
              <a:rPr lang="es-ES" sz="1200" spc="-5" dirty="0">
                <a:latin typeface="Arial"/>
                <a:cs typeface="Arial"/>
              </a:rPr>
              <a:t>Desde allí </a:t>
            </a:r>
            <a:r>
              <a:rPr lang="es-ES" sz="1200" dirty="0">
                <a:latin typeface="Arial"/>
                <a:cs typeface="Arial"/>
              </a:rPr>
              <a:t>se fue a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región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Tiro. Entró </a:t>
            </a:r>
            <a:r>
              <a:rPr lang="es-ES" sz="1200" spc="-5" dirty="0">
                <a:latin typeface="Arial"/>
                <a:cs typeface="Arial"/>
              </a:rPr>
              <a:t>en  una </a:t>
            </a:r>
            <a:r>
              <a:rPr lang="es-ES" sz="1200" dirty="0">
                <a:latin typeface="Arial"/>
                <a:cs typeface="Arial"/>
              </a:rPr>
              <a:t>casa y no </a:t>
            </a:r>
            <a:r>
              <a:rPr lang="es-ES" sz="1200" spc="-5" dirty="0">
                <a:latin typeface="Arial"/>
                <a:cs typeface="Arial"/>
              </a:rPr>
              <a:t>quería que nadie lo supiera,  pero no pudo pasar desapercibido. </a:t>
            </a:r>
            <a:r>
              <a:rPr lang="es-ES" sz="1200" dirty="0">
                <a:latin typeface="Arial"/>
                <a:cs typeface="Arial"/>
              </a:rPr>
              <a:t>Pronto </a:t>
            </a:r>
            <a:r>
              <a:rPr lang="es-ES" sz="1200" spc="-5" dirty="0">
                <a:latin typeface="Arial"/>
                <a:cs typeface="Arial"/>
              </a:rPr>
              <a:t>una mujer </a:t>
            </a:r>
            <a:r>
              <a:rPr lang="es-ES" sz="1200" dirty="0">
                <a:latin typeface="Arial"/>
                <a:cs typeface="Arial"/>
              </a:rPr>
              <a:t>cuya </a:t>
            </a:r>
            <a:r>
              <a:rPr lang="es-ES" sz="1200" spc="-5" dirty="0">
                <a:latin typeface="Arial"/>
                <a:cs typeface="Arial"/>
              </a:rPr>
              <a:t>hija tenía </a:t>
            </a:r>
            <a:r>
              <a:rPr lang="es-ES" sz="1200" dirty="0">
                <a:latin typeface="Arial"/>
                <a:cs typeface="Arial"/>
              </a:rPr>
              <a:t>un </a:t>
            </a:r>
            <a:r>
              <a:rPr lang="es-ES" sz="1200" spc="-5" dirty="0">
                <a:latin typeface="Arial"/>
                <a:cs typeface="Arial"/>
              </a:rPr>
              <a:t>espíritu inmundo  oyó hablar de él.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acercó </a:t>
            </a:r>
            <a:r>
              <a:rPr lang="es-ES" sz="1200" dirty="0">
                <a:latin typeface="Arial"/>
                <a:cs typeface="Arial"/>
              </a:rPr>
              <a:t>y se </a:t>
            </a:r>
            <a:r>
              <a:rPr lang="es-ES" sz="1200" spc="-5" dirty="0">
                <a:latin typeface="Arial"/>
                <a:cs typeface="Arial"/>
              </a:rPr>
              <a:t>postró </a:t>
            </a:r>
            <a:r>
              <a:rPr lang="es-ES" sz="1200" dirty="0">
                <a:latin typeface="Arial"/>
                <a:cs typeface="Arial"/>
              </a:rPr>
              <a:t>a sus  </a:t>
            </a:r>
            <a:r>
              <a:rPr lang="es-ES" sz="1200" spc="-5" dirty="0">
                <a:latin typeface="Arial"/>
                <a:cs typeface="Arial"/>
              </a:rPr>
              <a:t>pies. La mujer era griega, de origen  </a:t>
            </a:r>
            <a:r>
              <a:rPr lang="es-ES" sz="1200" dirty="0">
                <a:latin typeface="Arial"/>
                <a:cs typeface="Arial"/>
              </a:rPr>
              <a:t>siro-fenicio, y </a:t>
            </a:r>
            <a:r>
              <a:rPr lang="es-ES" sz="1200" spc="-5" dirty="0">
                <a:latin typeface="Arial"/>
                <a:cs typeface="Arial"/>
              </a:rPr>
              <a:t>le </a:t>
            </a:r>
            <a:r>
              <a:rPr lang="es-ES" sz="1200" dirty="0">
                <a:latin typeface="Arial"/>
                <a:cs typeface="Arial"/>
              </a:rPr>
              <a:t>rogó </a:t>
            </a:r>
            <a:r>
              <a:rPr lang="es-ES" sz="1200" spc="-5" dirty="0">
                <a:latin typeface="Arial"/>
                <a:cs typeface="Arial"/>
              </a:rPr>
              <a:t>que </a:t>
            </a:r>
            <a:r>
              <a:rPr lang="es-ES" sz="1200" dirty="0">
                <a:latin typeface="Arial"/>
                <a:cs typeface="Arial"/>
              </a:rPr>
              <a:t>expulsara </a:t>
            </a:r>
            <a:r>
              <a:rPr lang="es-ES" sz="1200" spc="-5" dirty="0">
                <a:latin typeface="Arial"/>
                <a:cs typeface="Arial"/>
              </a:rPr>
              <a:t>al demonio de </a:t>
            </a:r>
            <a:r>
              <a:rPr lang="es-ES" sz="1200" dirty="0">
                <a:latin typeface="Arial"/>
                <a:cs typeface="Arial"/>
              </a:rPr>
              <a:t>su </a:t>
            </a:r>
            <a:r>
              <a:rPr lang="es-ES" sz="1200" spc="-5" dirty="0">
                <a:latin typeface="Arial"/>
                <a:cs typeface="Arial"/>
              </a:rPr>
              <a:t>hija. </a:t>
            </a:r>
            <a:r>
              <a:rPr lang="es-ES" sz="1200" dirty="0">
                <a:latin typeface="Arial"/>
                <a:cs typeface="Arial"/>
              </a:rPr>
              <a:t>Él le </a:t>
            </a:r>
            <a:r>
              <a:rPr lang="es-ES" sz="1200" spc="-5" dirty="0">
                <a:latin typeface="Arial"/>
                <a:cs typeface="Arial"/>
              </a:rPr>
              <a:t>dijo: «Deja que  primero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alimenten los hijos, porque no  está bien </a:t>
            </a:r>
            <a:r>
              <a:rPr lang="es-ES" sz="1200" dirty="0">
                <a:latin typeface="Arial"/>
                <a:cs typeface="Arial"/>
              </a:rPr>
              <a:t>tomar el </a:t>
            </a:r>
            <a:r>
              <a:rPr lang="es-ES" sz="1200" spc="-5" dirty="0">
                <a:latin typeface="Arial"/>
                <a:cs typeface="Arial"/>
              </a:rPr>
              <a:t>pan de los hijos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echárselo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perros». </a:t>
            </a:r>
            <a:r>
              <a:rPr lang="es-ES" sz="1200" dirty="0">
                <a:latin typeface="Arial"/>
                <a:cs typeface="Arial"/>
              </a:rPr>
              <a:t>Ella </a:t>
            </a:r>
            <a:r>
              <a:rPr lang="es-ES" sz="1200" spc="-5" dirty="0">
                <a:latin typeface="Arial"/>
                <a:cs typeface="Arial"/>
              </a:rPr>
              <a:t>le respondió: «Señor, incluso los perros debajo de </a:t>
            </a:r>
            <a:r>
              <a:rPr lang="es-ES" sz="1200" dirty="0">
                <a:latin typeface="Arial"/>
                <a:cs typeface="Arial"/>
              </a:rPr>
              <a:t>la mesa comen  </a:t>
            </a:r>
            <a:r>
              <a:rPr lang="es-ES" sz="1200" spc="-5" dirty="0">
                <a:latin typeface="Arial"/>
                <a:cs typeface="Arial"/>
              </a:rPr>
              <a:t>las migajas de los hijos». </a:t>
            </a:r>
            <a:r>
              <a:rPr lang="es-ES" sz="1200" dirty="0">
                <a:latin typeface="Arial"/>
                <a:cs typeface="Arial"/>
              </a:rPr>
              <a:t>Entonces </a:t>
            </a:r>
            <a:r>
              <a:rPr lang="es-ES" sz="1200" spc="-5" dirty="0">
                <a:latin typeface="Arial"/>
                <a:cs typeface="Arial"/>
              </a:rPr>
              <a:t>él </a:t>
            </a:r>
            <a:r>
              <a:rPr lang="es-ES" sz="1200" dirty="0">
                <a:latin typeface="Arial"/>
                <a:cs typeface="Arial"/>
              </a:rPr>
              <a:t>le</a:t>
            </a:r>
            <a:r>
              <a:rPr lang="es-ES" sz="1200" spc="-4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dijo:</a:t>
            </a:r>
            <a:endParaRPr lang="es-ES" sz="1200" dirty="0">
              <a:latin typeface="Arial"/>
              <a:cs typeface="Arial"/>
            </a:endParaRPr>
          </a:p>
          <a:p>
            <a:pPr marL="31750">
              <a:lnSpc>
                <a:spcPts val="900"/>
              </a:lnSpc>
            </a:pPr>
            <a:r>
              <a:rPr lang="es-ES" sz="1200" spc="-5" dirty="0">
                <a:latin typeface="Arial"/>
                <a:cs typeface="Arial"/>
              </a:rPr>
              <a:t>«Por decir esto, puedes irte. </a:t>
            </a: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demonio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ha </a:t>
            </a:r>
            <a:r>
              <a:rPr lang="es-ES" sz="1200" dirty="0">
                <a:latin typeface="Arial"/>
                <a:cs typeface="Arial"/>
              </a:rPr>
              <a:t>salido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tu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hija».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78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08:10:51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194310">
              <a:lnSpc>
                <a:spcPts val="980"/>
              </a:lnSpc>
            </a:pPr>
            <a:r>
              <a:rPr lang="es-ES" sz="1200" dirty="0">
                <a:latin typeface="Arial"/>
                <a:cs typeface="Arial"/>
              </a:rPr>
              <a:t>Facilite un </a:t>
            </a:r>
            <a:r>
              <a:rPr lang="es-ES" sz="1200" spc="-5" dirty="0">
                <a:latin typeface="Arial"/>
                <a:cs typeface="Arial"/>
              </a:rPr>
              <a:t>intercambio </a:t>
            </a:r>
            <a:r>
              <a:rPr lang="es-ES" sz="1200" dirty="0">
                <a:latin typeface="Arial"/>
                <a:cs typeface="Arial"/>
              </a:rPr>
              <a:t>en el </a:t>
            </a:r>
            <a:r>
              <a:rPr lang="es-ES" sz="1200" spc="-5" dirty="0">
                <a:latin typeface="Arial"/>
                <a:cs typeface="Arial"/>
              </a:rPr>
              <a:t>grupo grande en </a:t>
            </a:r>
            <a:r>
              <a:rPr lang="es-ES" sz="1200" dirty="0">
                <a:latin typeface="Arial"/>
                <a:cs typeface="Arial"/>
              </a:rPr>
              <a:t>torno a </a:t>
            </a:r>
            <a:r>
              <a:rPr lang="es-ES" sz="1200" spc="-5" dirty="0">
                <a:latin typeface="Arial"/>
                <a:cs typeface="Arial"/>
              </a:rPr>
              <a:t>la siguiente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pregunta:</a:t>
            </a:r>
            <a:endParaRPr lang="es-ES" sz="1200" dirty="0">
              <a:latin typeface="Arial"/>
              <a:cs typeface="Arial"/>
            </a:endParaRPr>
          </a:p>
          <a:p>
            <a:pPr marL="31750" marR="236220">
              <a:lnSpc>
                <a:spcPts val="980"/>
              </a:lnSpc>
              <a:spcBef>
                <a:spcPts val="45"/>
              </a:spcBef>
            </a:pPr>
            <a:r>
              <a:rPr lang="es-ES" sz="1200" dirty="0">
                <a:latin typeface="Arial"/>
                <a:cs typeface="Arial"/>
              </a:rPr>
              <a:t>¿Cuáles son </a:t>
            </a:r>
            <a:r>
              <a:rPr lang="es-ES" sz="1200" spc="-5" dirty="0">
                <a:latin typeface="Arial"/>
                <a:cs typeface="Arial"/>
              </a:rPr>
              <a:t>las barreras </a:t>
            </a:r>
            <a:r>
              <a:rPr lang="es-ES" sz="1200" dirty="0">
                <a:latin typeface="Arial"/>
                <a:cs typeface="Arial"/>
              </a:rPr>
              <a:t>culturales </a:t>
            </a:r>
            <a:r>
              <a:rPr lang="es-ES" sz="1200" spc="-5" dirty="0">
                <a:latin typeface="Arial"/>
                <a:cs typeface="Arial"/>
              </a:rPr>
              <a:t>que </a:t>
            </a:r>
            <a:r>
              <a:rPr lang="es-ES" sz="1200" dirty="0">
                <a:latin typeface="Arial"/>
                <a:cs typeface="Arial"/>
              </a:rPr>
              <a:t>Jesús </a:t>
            </a:r>
            <a:r>
              <a:rPr lang="es-ES" sz="1200" spc="-5" dirty="0">
                <a:latin typeface="Arial"/>
                <a:cs typeface="Arial"/>
              </a:rPr>
              <a:t>está cruzando en este</a:t>
            </a:r>
            <a:r>
              <a:rPr lang="es-ES" sz="1200" spc="-4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encuentro?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83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5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08:10:52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374650">
              <a:lnSpc>
                <a:spcPts val="980"/>
              </a:lnSpc>
            </a:pPr>
            <a:r>
              <a:rPr lang="es-ES" sz="1200" dirty="0">
                <a:latin typeface="Arial"/>
                <a:cs typeface="Arial"/>
              </a:rPr>
              <a:t>Ahora compartiremos en torno a</a:t>
            </a:r>
            <a:r>
              <a:rPr lang="es-ES" sz="1200" spc="-5" dirty="0">
                <a:latin typeface="Arial"/>
                <a:cs typeface="Arial"/>
              </a:rPr>
              <a:t> estas preguntas en  pequeños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grupos.</a:t>
            </a:r>
            <a:endParaRPr lang="es-ES" sz="1200" dirty="0">
              <a:latin typeface="Arial"/>
              <a:cs typeface="Arial"/>
            </a:endParaRPr>
          </a:p>
          <a:p>
            <a:pPr marL="31750" marR="163830">
              <a:lnSpc>
                <a:spcPts val="1010"/>
              </a:lnSpc>
              <a:spcBef>
                <a:spcPts val="20"/>
              </a:spcBef>
            </a:pPr>
            <a:r>
              <a:rPr lang="es-ES" sz="1200" spc="-5" dirty="0">
                <a:latin typeface="Arial"/>
                <a:cs typeface="Arial"/>
              </a:rPr>
              <a:t>1. Cuando </a:t>
            </a:r>
            <a:r>
              <a:rPr lang="es-ES" sz="1200" dirty="0">
                <a:latin typeface="Arial"/>
                <a:cs typeface="Arial"/>
              </a:rPr>
              <a:t>Jesús </a:t>
            </a:r>
            <a:r>
              <a:rPr lang="es-ES" sz="1200" spc="-5" dirty="0">
                <a:latin typeface="Arial"/>
                <a:cs typeface="Arial"/>
              </a:rPr>
              <a:t>puso </a:t>
            </a:r>
            <a:r>
              <a:rPr lang="es-ES" sz="1200" dirty="0">
                <a:latin typeface="Arial"/>
                <a:cs typeface="Arial"/>
              </a:rPr>
              <a:t>a prueba su fe, ¿cómo </a:t>
            </a:r>
            <a:r>
              <a:rPr lang="es-ES" sz="1200" spc="-5" dirty="0">
                <a:latin typeface="Arial"/>
                <a:cs typeface="Arial"/>
              </a:rPr>
              <a:t>reaccionó la </a:t>
            </a:r>
            <a:r>
              <a:rPr lang="es-ES" sz="1200" dirty="0">
                <a:latin typeface="Arial"/>
                <a:cs typeface="Arial"/>
              </a:rPr>
              <a:t>mujer siro-fenicia? </a:t>
            </a:r>
          </a:p>
          <a:p>
            <a:pPr marL="31750" marR="163830">
              <a:lnSpc>
                <a:spcPts val="1010"/>
              </a:lnSpc>
              <a:spcBef>
                <a:spcPts val="20"/>
              </a:spcBef>
            </a:pPr>
            <a:r>
              <a:rPr lang="es-ES" sz="1200" dirty="0">
                <a:latin typeface="Arial"/>
                <a:cs typeface="Arial"/>
              </a:rPr>
              <a:t>2. ¿Qué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nos  enseña este pasaje </a:t>
            </a:r>
            <a:r>
              <a:rPr lang="es-ES" sz="1200" dirty="0">
                <a:latin typeface="Arial"/>
                <a:cs typeface="Arial"/>
              </a:rPr>
              <a:t>sobre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misión de  Jesús?</a:t>
            </a:r>
          </a:p>
          <a:p>
            <a:pPr marL="31750" marR="170180">
              <a:lnSpc>
                <a:spcPts val="1010"/>
              </a:lnSpc>
              <a:spcBef>
                <a:spcPts val="30"/>
              </a:spcBef>
            </a:pPr>
            <a:r>
              <a:rPr lang="es-ES" sz="1200" spc="-5" dirty="0">
                <a:latin typeface="Arial"/>
                <a:cs typeface="Arial"/>
              </a:rPr>
              <a:t>3. </a:t>
            </a:r>
            <a:r>
              <a:rPr lang="es-ES" sz="1200" dirty="0">
                <a:latin typeface="Arial"/>
                <a:cs typeface="Arial"/>
              </a:rPr>
              <a:t>¿Qué </a:t>
            </a:r>
            <a:r>
              <a:rPr lang="es-ES" sz="1200" spc="-5" dirty="0">
                <a:latin typeface="Arial"/>
                <a:cs typeface="Arial"/>
              </a:rPr>
              <a:t>nos enseña esto </a:t>
            </a:r>
            <a:r>
              <a:rPr lang="es-ES" sz="1200" dirty="0">
                <a:latin typeface="Arial"/>
                <a:cs typeface="Arial"/>
              </a:rPr>
              <a:t>sobre cómo </a:t>
            </a:r>
            <a:r>
              <a:rPr lang="es-ES" sz="1200" spc="-5" dirty="0">
                <a:latin typeface="Arial"/>
                <a:cs typeface="Arial"/>
              </a:rPr>
              <a:t>debe  </a:t>
            </a:r>
            <a:r>
              <a:rPr lang="es-ES" sz="1200" dirty="0">
                <a:latin typeface="Arial"/>
                <a:cs typeface="Arial"/>
              </a:rPr>
              <a:t>ser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Iglesia? </a:t>
            </a:r>
          </a:p>
          <a:p>
            <a:pPr marL="31750" marR="170180">
              <a:lnSpc>
                <a:spcPts val="1010"/>
              </a:lnSpc>
              <a:spcBef>
                <a:spcPts val="30"/>
              </a:spcBef>
            </a:pPr>
            <a:r>
              <a:rPr lang="es-ES" sz="1200" spc="-5" dirty="0">
                <a:latin typeface="Arial"/>
                <a:cs typeface="Arial"/>
              </a:rPr>
              <a:t>Nota para el </a:t>
            </a:r>
            <a:r>
              <a:rPr lang="es-ES" sz="1200" dirty="0">
                <a:latin typeface="Arial"/>
                <a:cs typeface="Arial"/>
              </a:rPr>
              <a:t>facilitador: </a:t>
            </a:r>
            <a:r>
              <a:rPr lang="es-ES" sz="1200" spc="-5" dirty="0">
                <a:latin typeface="Arial"/>
                <a:cs typeface="Arial"/>
              </a:rPr>
              <a:t>20 </a:t>
            </a:r>
            <a:r>
              <a:rPr lang="es-ES" sz="1200" dirty="0">
                <a:latin typeface="Arial"/>
                <a:cs typeface="Arial"/>
              </a:rPr>
              <a:t>minutos </a:t>
            </a:r>
            <a:r>
              <a:rPr lang="es-ES" sz="1200" spc="-5" dirty="0">
                <a:latin typeface="Arial"/>
                <a:cs typeface="Arial"/>
              </a:rPr>
              <a:t>en total para la reflexión </a:t>
            </a:r>
            <a:r>
              <a:rPr lang="es-ES" sz="1200" dirty="0">
                <a:latin typeface="Arial"/>
                <a:cs typeface="Arial"/>
              </a:rPr>
              <a:t>sobre </a:t>
            </a:r>
            <a:r>
              <a:rPr lang="es-ES" sz="1200" spc="-5" dirty="0">
                <a:latin typeface="Arial"/>
                <a:cs typeface="Arial"/>
              </a:rPr>
              <a:t>las  </a:t>
            </a:r>
            <a:r>
              <a:rPr lang="es-ES" sz="1200" dirty="0">
                <a:latin typeface="Arial"/>
                <a:cs typeface="Arial"/>
              </a:rPr>
              <a:t>Escrituras y </a:t>
            </a:r>
            <a:r>
              <a:rPr lang="es-ES" sz="1200" spc="-5" dirty="0">
                <a:latin typeface="Arial"/>
                <a:cs typeface="Arial"/>
              </a:rPr>
              <a:t>el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intercambio.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032A0-D9C2-4782-9403-A9F874F99A8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9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2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2259330"/>
          </a:xfrm>
          <a:custGeom>
            <a:avLst/>
            <a:gdLst/>
            <a:ahLst/>
            <a:cxnLst/>
            <a:rect l="l" t="t" r="r" b="b"/>
            <a:pathLst>
              <a:path w="12189460" h="2259330">
                <a:moveTo>
                  <a:pt x="0" y="2258720"/>
                </a:moveTo>
                <a:lnTo>
                  <a:pt x="12188952" y="2258720"/>
                </a:lnTo>
                <a:lnTo>
                  <a:pt x="12188952" y="0"/>
                </a:lnTo>
                <a:lnTo>
                  <a:pt x="0" y="0"/>
                </a:lnTo>
                <a:lnTo>
                  <a:pt x="0" y="2258720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85581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8952" y="0"/>
                </a:lnTo>
              </a:path>
            </a:pathLst>
          </a:custGeom>
          <a:ln w="4368">
            <a:solidFill>
              <a:srgbClr val="F1EB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2258720"/>
            <a:ext cx="12192000" cy="45992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534160" y="691742"/>
            <a:ext cx="1428749" cy="14287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64195" y="856195"/>
            <a:ext cx="2486087" cy="11219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64C5FE-7E10-4C72-96C1-FD383FDB491D}"/>
              </a:ext>
            </a:extLst>
          </p:cNvPr>
          <p:cNvSpPr txBox="1"/>
          <p:nvPr/>
        </p:nvSpPr>
        <p:spPr>
          <a:xfrm>
            <a:off x="466731" y="135673"/>
            <a:ext cx="58907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>
                <a:solidFill>
                  <a:srgbClr val="6A3A5D"/>
                </a:solidFill>
                <a:latin typeface="Arial Rounded MT Bold" panose="020F0704030504030204" pitchFamily="34" charset="0"/>
              </a:rPr>
              <a:t>Sesi</a:t>
            </a:r>
            <a:r>
              <a:rPr lang="es-PE" sz="4400" b="1" dirty="0">
                <a:solidFill>
                  <a:srgbClr val="6A3A5D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ón 6:</a:t>
            </a:r>
          </a:p>
          <a:p>
            <a:r>
              <a:rPr lang="es-PE" sz="4400" b="1" dirty="0">
                <a:solidFill>
                  <a:srgbClr val="6A3A5D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Tender puentes </a:t>
            </a:r>
          </a:p>
          <a:p>
            <a:r>
              <a:rPr lang="es-PE" sz="4400" b="1" dirty="0">
                <a:solidFill>
                  <a:srgbClr val="6A3A5D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la Iglesia</a:t>
            </a:r>
            <a:endParaRPr lang="es-PE" sz="4400" b="1" dirty="0">
              <a:solidFill>
                <a:srgbClr val="6A3A5D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64C031-8ECB-478E-B814-00E10E0E8A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155" y="2668069"/>
            <a:ext cx="6615290" cy="36427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CA1DC91-D7AC-4216-9B3E-6A381C99F762}"/>
              </a:ext>
            </a:extLst>
          </p:cNvPr>
          <p:cNvSpPr txBox="1"/>
          <p:nvPr/>
        </p:nvSpPr>
        <p:spPr>
          <a:xfrm>
            <a:off x="3429000" y="2999498"/>
            <a:ext cx="265522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3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Recorriendo el Camino de la </a:t>
            </a:r>
            <a:r>
              <a:rPr lang="es-PE" sz="3200" dirty="0" err="1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Sinodalidad</a:t>
            </a:r>
            <a:r>
              <a:rPr lang="es-PE" sz="23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s-PE" sz="23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en las Huellas del </a:t>
            </a:r>
          </a:p>
          <a:p>
            <a:pPr algn="ctr"/>
            <a:r>
              <a:rPr lang="es-PE" sz="23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Papa Francisco</a:t>
            </a:r>
            <a:r>
              <a:rPr lang="en-US" sz="2300" dirty="0"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C25A1E-EA8A-448E-86E9-F51B7A8AC4DC}"/>
              </a:ext>
            </a:extLst>
          </p:cNvPr>
          <p:cNvSpPr/>
          <p:nvPr/>
        </p:nvSpPr>
        <p:spPr>
          <a:xfrm>
            <a:off x="3093156" y="5805202"/>
            <a:ext cx="661528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Un curso de Formación en Liderazgo Sinodal de seis sesiones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C8B9B8C-4BB0-4E40-897D-0EB3AEB74E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3978" y="574940"/>
            <a:ext cx="1372239" cy="14031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5995670" cy="6858000"/>
          </a:xfrm>
          <a:custGeom>
            <a:avLst/>
            <a:gdLst/>
            <a:ahLst/>
            <a:cxnLst/>
            <a:rect l="l" t="t" r="r" b="b"/>
            <a:pathLst>
              <a:path w="5995670" h="6858000">
                <a:moveTo>
                  <a:pt x="0" y="6858000"/>
                </a:moveTo>
                <a:lnTo>
                  <a:pt x="5995237" y="6858000"/>
                </a:lnTo>
                <a:lnTo>
                  <a:pt x="5995237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1214513"/>
            <a:ext cx="3382010" cy="15113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ct val="89600"/>
              </a:lnSpc>
              <a:spcBef>
                <a:spcPts val="459"/>
              </a:spcBef>
            </a:pPr>
            <a:r>
              <a:rPr sz="2900" spc="25" dirty="0">
                <a:solidFill>
                  <a:srgbClr val="44131A"/>
                </a:solidFill>
                <a:cs typeface="Calibri"/>
              </a:rPr>
              <a:t>1. </a:t>
            </a:r>
            <a:r>
              <a:rPr sz="2550" spc="130" dirty="0">
                <a:solidFill>
                  <a:srgbClr val="44131A"/>
                </a:solidFill>
                <a:cs typeface="Calibri"/>
              </a:rPr>
              <a:t>Cuando </a:t>
            </a:r>
            <a:r>
              <a:rPr sz="2550" spc="105" dirty="0">
                <a:solidFill>
                  <a:srgbClr val="44131A"/>
                </a:solidFill>
                <a:cs typeface="Calibri"/>
              </a:rPr>
              <a:t>Jes</a:t>
            </a:r>
            <a:r>
              <a:rPr sz="2550" spc="105" dirty="0">
                <a:solidFill>
                  <a:srgbClr val="44131A"/>
                </a:solidFill>
                <a:cs typeface="Times New Roman"/>
              </a:rPr>
              <a:t>ú</a:t>
            </a:r>
            <a:r>
              <a:rPr sz="2550" spc="105" dirty="0">
                <a:solidFill>
                  <a:srgbClr val="44131A"/>
                </a:solidFill>
                <a:cs typeface="Calibri"/>
              </a:rPr>
              <a:t>s </a:t>
            </a:r>
            <a:r>
              <a:rPr sz="2550" spc="120" dirty="0">
                <a:solidFill>
                  <a:srgbClr val="44131A"/>
                </a:solidFill>
                <a:cs typeface="Calibri"/>
              </a:rPr>
              <a:t>puso</a:t>
            </a:r>
            <a:r>
              <a:rPr sz="2550" spc="-50" dirty="0">
                <a:solidFill>
                  <a:srgbClr val="44131A"/>
                </a:solidFill>
                <a:cs typeface="Calibri"/>
              </a:rPr>
              <a:t> </a:t>
            </a:r>
            <a:r>
              <a:rPr sz="2550" spc="120" dirty="0">
                <a:solidFill>
                  <a:srgbClr val="44131A"/>
                </a:solidFill>
                <a:cs typeface="Calibri"/>
              </a:rPr>
              <a:t>a  </a:t>
            </a:r>
            <a:r>
              <a:rPr sz="2550" spc="114" dirty="0">
                <a:solidFill>
                  <a:srgbClr val="44131A"/>
                </a:solidFill>
                <a:cs typeface="Calibri"/>
              </a:rPr>
              <a:t>prueba </a:t>
            </a:r>
            <a:r>
              <a:rPr sz="2550" spc="110" dirty="0">
                <a:solidFill>
                  <a:srgbClr val="44131A"/>
                </a:solidFill>
                <a:cs typeface="Calibri"/>
              </a:rPr>
              <a:t>su </a:t>
            </a:r>
            <a:r>
              <a:rPr sz="2550" spc="85" dirty="0">
                <a:solidFill>
                  <a:srgbClr val="44131A"/>
                </a:solidFill>
                <a:cs typeface="Calibri"/>
              </a:rPr>
              <a:t>fe, </a:t>
            </a:r>
            <a:r>
              <a:rPr sz="2550" spc="130" dirty="0">
                <a:solidFill>
                  <a:srgbClr val="44131A"/>
                </a:solidFill>
                <a:cs typeface="Times New Roman"/>
              </a:rPr>
              <a:t>¿</a:t>
            </a:r>
            <a:r>
              <a:rPr sz="2550" spc="130" dirty="0">
                <a:solidFill>
                  <a:srgbClr val="44131A"/>
                </a:solidFill>
                <a:cs typeface="Calibri"/>
              </a:rPr>
              <a:t>c</a:t>
            </a:r>
            <a:r>
              <a:rPr sz="2550" spc="130" dirty="0">
                <a:solidFill>
                  <a:srgbClr val="44131A"/>
                </a:solidFill>
                <a:cs typeface="Times New Roman"/>
              </a:rPr>
              <a:t>ó</a:t>
            </a:r>
            <a:r>
              <a:rPr sz="2550" spc="130" dirty="0">
                <a:solidFill>
                  <a:srgbClr val="44131A"/>
                </a:solidFill>
                <a:cs typeface="Calibri"/>
              </a:rPr>
              <a:t>mo  </a:t>
            </a:r>
            <a:r>
              <a:rPr sz="2550" spc="100" dirty="0">
                <a:solidFill>
                  <a:srgbClr val="44131A"/>
                </a:solidFill>
                <a:cs typeface="Calibri"/>
              </a:rPr>
              <a:t>reaccion</a:t>
            </a:r>
            <a:r>
              <a:rPr sz="2550" spc="100" dirty="0">
                <a:solidFill>
                  <a:srgbClr val="44131A"/>
                </a:solidFill>
                <a:cs typeface="Times New Roman"/>
              </a:rPr>
              <a:t>ó </a:t>
            </a:r>
            <a:r>
              <a:rPr sz="2550" spc="85" dirty="0">
                <a:solidFill>
                  <a:srgbClr val="44131A"/>
                </a:solidFill>
                <a:cs typeface="Calibri"/>
              </a:rPr>
              <a:t>la </a:t>
            </a:r>
            <a:r>
              <a:rPr sz="2550" spc="120" dirty="0">
                <a:solidFill>
                  <a:srgbClr val="44131A"/>
                </a:solidFill>
                <a:cs typeface="Calibri"/>
              </a:rPr>
              <a:t>mujer  </a:t>
            </a:r>
            <a:r>
              <a:rPr sz="2550" spc="95" dirty="0">
                <a:solidFill>
                  <a:srgbClr val="44131A"/>
                </a:solidFill>
                <a:cs typeface="Calibri"/>
              </a:rPr>
              <a:t>sirofenicia</a:t>
            </a:r>
            <a:r>
              <a:rPr sz="2550" spc="95" dirty="0">
                <a:solidFill>
                  <a:srgbClr val="44131A"/>
                </a:solidFill>
                <a:latin typeface="Calibri"/>
                <a:cs typeface="Calibri"/>
              </a:rPr>
              <a:t>?</a:t>
            </a:r>
            <a:endParaRPr sz="25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3048901"/>
            <a:ext cx="3661410" cy="264668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 algn="just">
              <a:lnSpc>
                <a:spcPct val="89300"/>
              </a:lnSpc>
              <a:spcBef>
                <a:spcPts val="470"/>
              </a:spcBef>
              <a:buSzPct val="113725"/>
              <a:buAutoNum type="arabicPeriod" startAt="2"/>
              <a:tabLst>
                <a:tab pos="397510" algn="l"/>
              </a:tabLst>
            </a:pPr>
            <a:r>
              <a:rPr sz="2550" spc="130" dirty="0">
                <a:solidFill>
                  <a:srgbClr val="44131A"/>
                </a:solidFill>
                <a:cs typeface="Calibri"/>
              </a:rPr>
              <a:t>¿Qué </a:t>
            </a:r>
            <a:r>
              <a:rPr sz="2550" spc="120" dirty="0">
                <a:solidFill>
                  <a:srgbClr val="44131A"/>
                </a:solidFill>
                <a:cs typeface="Calibri"/>
              </a:rPr>
              <a:t>nos enseña </a:t>
            </a:r>
            <a:r>
              <a:rPr sz="2550" spc="105" dirty="0">
                <a:solidFill>
                  <a:srgbClr val="44131A"/>
                </a:solidFill>
                <a:cs typeface="Calibri"/>
              </a:rPr>
              <a:t>este  pasaje </a:t>
            </a:r>
            <a:r>
              <a:rPr sz="2550" spc="110" dirty="0">
                <a:solidFill>
                  <a:srgbClr val="44131A"/>
                </a:solidFill>
                <a:cs typeface="Calibri"/>
              </a:rPr>
              <a:t>sobre </a:t>
            </a:r>
            <a:r>
              <a:rPr sz="2550" spc="85" dirty="0">
                <a:solidFill>
                  <a:srgbClr val="44131A"/>
                </a:solidFill>
                <a:cs typeface="Calibri"/>
              </a:rPr>
              <a:t>la </a:t>
            </a:r>
            <a:r>
              <a:rPr sz="2550" spc="105" dirty="0">
                <a:solidFill>
                  <a:srgbClr val="44131A"/>
                </a:solidFill>
                <a:cs typeface="Calibri"/>
              </a:rPr>
              <a:t>misión</a:t>
            </a:r>
            <a:r>
              <a:rPr sz="2550" spc="-155" dirty="0">
                <a:solidFill>
                  <a:srgbClr val="44131A"/>
                </a:solidFill>
                <a:cs typeface="Calibri"/>
              </a:rPr>
              <a:t> </a:t>
            </a:r>
            <a:r>
              <a:rPr sz="2550" spc="125" dirty="0">
                <a:solidFill>
                  <a:srgbClr val="44131A"/>
                </a:solidFill>
                <a:cs typeface="Calibri"/>
              </a:rPr>
              <a:t>de  </a:t>
            </a:r>
            <a:r>
              <a:rPr sz="2550" spc="105" dirty="0">
                <a:solidFill>
                  <a:srgbClr val="44131A"/>
                </a:solidFill>
                <a:cs typeface="Calibri"/>
              </a:rPr>
              <a:t>Jesús?</a:t>
            </a:r>
            <a:endParaRPr sz="2550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44131A"/>
              </a:buClr>
              <a:buFont typeface="Calibri"/>
              <a:buAutoNum type="arabicPeriod" startAt="2"/>
            </a:pPr>
            <a:endParaRPr sz="2550" dirty="0">
              <a:cs typeface="Calibri"/>
            </a:endParaRPr>
          </a:p>
          <a:p>
            <a:pPr marL="12700" marR="102870">
              <a:lnSpc>
                <a:spcPct val="89300"/>
              </a:lnSpc>
              <a:buSzPct val="113725"/>
              <a:buFont typeface="Calibri"/>
              <a:buAutoNum type="arabicPeriod" startAt="2"/>
              <a:tabLst>
                <a:tab pos="396875" algn="l"/>
              </a:tabLst>
            </a:pPr>
            <a:r>
              <a:rPr sz="2550" spc="130" dirty="0">
                <a:solidFill>
                  <a:srgbClr val="44131A"/>
                </a:solidFill>
                <a:cs typeface="Times New Roman"/>
              </a:rPr>
              <a:t>¿</a:t>
            </a:r>
            <a:r>
              <a:rPr sz="2550" spc="130" dirty="0">
                <a:solidFill>
                  <a:srgbClr val="44131A"/>
                </a:solidFill>
                <a:cs typeface="Calibri"/>
              </a:rPr>
              <a:t>Qu</a:t>
            </a:r>
            <a:r>
              <a:rPr sz="2550" spc="130" dirty="0">
                <a:solidFill>
                  <a:srgbClr val="44131A"/>
                </a:solidFill>
                <a:cs typeface="Times New Roman"/>
              </a:rPr>
              <a:t>é </a:t>
            </a:r>
            <a:r>
              <a:rPr sz="2550" spc="120" dirty="0">
                <a:solidFill>
                  <a:srgbClr val="44131A"/>
                </a:solidFill>
                <a:cs typeface="Calibri"/>
              </a:rPr>
              <a:t>nos ense</a:t>
            </a:r>
            <a:r>
              <a:rPr sz="2550" spc="120" dirty="0">
                <a:solidFill>
                  <a:srgbClr val="44131A"/>
                </a:solidFill>
                <a:cs typeface="Times New Roman"/>
              </a:rPr>
              <a:t>ñ</a:t>
            </a:r>
            <a:r>
              <a:rPr sz="2550" spc="120" dirty="0">
                <a:solidFill>
                  <a:srgbClr val="44131A"/>
                </a:solidFill>
                <a:cs typeface="Calibri"/>
              </a:rPr>
              <a:t>a</a:t>
            </a:r>
            <a:r>
              <a:rPr sz="2550" spc="-220" dirty="0">
                <a:solidFill>
                  <a:srgbClr val="44131A"/>
                </a:solidFill>
                <a:cs typeface="Calibri"/>
              </a:rPr>
              <a:t> </a:t>
            </a:r>
            <a:r>
              <a:rPr sz="2550" spc="110" dirty="0">
                <a:solidFill>
                  <a:srgbClr val="44131A"/>
                </a:solidFill>
                <a:cs typeface="Calibri"/>
              </a:rPr>
              <a:t>esto  sobre </a:t>
            </a:r>
            <a:r>
              <a:rPr sz="2550" spc="140" dirty="0">
                <a:solidFill>
                  <a:srgbClr val="44131A"/>
                </a:solidFill>
                <a:cs typeface="Calibri"/>
              </a:rPr>
              <a:t>c</a:t>
            </a:r>
            <a:r>
              <a:rPr sz="2550" spc="140" dirty="0">
                <a:solidFill>
                  <a:srgbClr val="44131A"/>
                </a:solidFill>
                <a:cs typeface="Times New Roman"/>
              </a:rPr>
              <a:t>ó</a:t>
            </a:r>
            <a:r>
              <a:rPr sz="2550" spc="140" dirty="0">
                <a:solidFill>
                  <a:srgbClr val="44131A"/>
                </a:solidFill>
                <a:cs typeface="Calibri"/>
              </a:rPr>
              <a:t>mo </a:t>
            </a:r>
            <a:r>
              <a:rPr sz="2550" spc="125" dirty="0">
                <a:solidFill>
                  <a:srgbClr val="44131A"/>
                </a:solidFill>
                <a:cs typeface="Calibri"/>
              </a:rPr>
              <a:t>debe </a:t>
            </a:r>
            <a:r>
              <a:rPr sz="2550" spc="100" dirty="0">
                <a:solidFill>
                  <a:srgbClr val="44131A"/>
                </a:solidFill>
                <a:cs typeface="Calibri"/>
              </a:rPr>
              <a:t>ser </a:t>
            </a:r>
            <a:r>
              <a:rPr sz="2550" spc="85" dirty="0">
                <a:solidFill>
                  <a:srgbClr val="44131A"/>
                </a:solidFill>
                <a:cs typeface="Calibri"/>
              </a:rPr>
              <a:t>la  </a:t>
            </a:r>
            <a:r>
              <a:rPr sz="2550" spc="95" dirty="0">
                <a:solidFill>
                  <a:srgbClr val="44131A"/>
                </a:solidFill>
                <a:cs typeface="Calibri"/>
              </a:rPr>
              <a:t>Iglesia?</a:t>
            </a:r>
            <a:endParaRPr sz="2550" dirty="0"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98286" y="0"/>
            <a:ext cx="6193713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34643" y="567944"/>
            <a:ext cx="3412604" cy="5716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798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00322"/>
            <a:ext cx="12189460" cy="2955290"/>
          </a:xfrm>
          <a:custGeom>
            <a:avLst/>
            <a:gdLst/>
            <a:ahLst/>
            <a:cxnLst/>
            <a:rect l="l" t="t" r="r" b="b"/>
            <a:pathLst>
              <a:path w="12189460" h="2955290">
                <a:moveTo>
                  <a:pt x="0" y="2955048"/>
                </a:moveTo>
                <a:lnTo>
                  <a:pt x="12188952" y="2955048"/>
                </a:lnTo>
                <a:lnTo>
                  <a:pt x="12188952" y="0"/>
                </a:lnTo>
                <a:lnTo>
                  <a:pt x="0" y="0"/>
                </a:lnTo>
                <a:lnTo>
                  <a:pt x="0" y="2955048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9460" cy="6855459"/>
          </a:xfrm>
          <a:custGeom>
            <a:avLst/>
            <a:gdLst/>
            <a:ahLst/>
            <a:cxnLst/>
            <a:rect l="l" t="t" r="r" b="b"/>
            <a:pathLst>
              <a:path w="12189460" h="6855459">
                <a:moveTo>
                  <a:pt x="12188952" y="0"/>
                </a:moveTo>
                <a:lnTo>
                  <a:pt x="12188952" y="6855371"/>
                </a:lnTo>
                <a:lnTo>
                  <a:pt x="0" y="6855371"/>
                </a:lnTo>
                <a:lnTo>
                  <a:pt x="0" y="0"/>
                </a:lnTo>
              </a:path>
            </a:pathLst>
          </a:custGeom>
          <a:ln w="127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3909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45903" y="567944"/>
            <a:ext cx="5716857" cy="57168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488555" y="2904693"/>
            <a:ext cx="309245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b="1" spc="250" dirty="0">
                <a:solidFill>
                  <a:srgbClr val="FFFFFF"/>
                </a:solidFill>
                <a:latin typeface="Calibri"/>
                <a:cs typeface="Calibri"/>
              </a:rPr>
              <a:t>Presentación</a:t>
            </a:r>
            <a:endParaRPr sz="39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378C24-44A5-4228-83C2-F41FD0BBC836}"/>
              </a:ext>
            </a:extLst>
          </p:cNvPr>
          <p:cNvSpPr txBox="1"/>
          <p:nvPr/>
        </p:nvSpPr>
        <p:spPr>
          <a:xfrm>
            <a:off x="1524000" y="2743200"/>
            <a:ext cx="2971800" cy="1015663"/>
          </a:xfrm>
          <a:prstGeom prst="rect">
            <a:avLst/>
          </a:prstGeom>
          <a:solidFill>
            <a:srgbClr val="FEDFD6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PE" sz="6000" b="1" dirty="0">
                <a:solidFill>
                  <a:srgbClr val="BA7D78"/>
                </a:solidFill>
                <a:latin typeface="Arial Rounded MT Bold" panose="020F0704030504030204" pitchFamily="34" charset="0"/>
              </a:rPr>
              <a:t>Cultura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91335" y="1684693"/>
            <a:ext cx="9858375" cy="3418242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1912620">
              <a:lnSpc>
                <a:spcPts val="4240"/>
              </a:lnSpc>
              <a:spcBef>
                <a:spcPts val="254"/>
              </a:spcBef>
            </a:pPr>
            <a:r>
              <a:rPr lang="es-PE" sz="3550" b="1" spc="229" dirty="0">
                <a:solidFill>
                  <a:srgbClr val="44131A"/>
                </a:solidFill>
                <a:cs typeface="Calibri"/>
              </a:rPr>
              <a:t>Las </a:t>
            </a:r>
            <a:r>
              <a:rPr lang="es-PE" sz="3550" b="1" spc="215" dirty="0">
                <a:solidFill>
                  <a:srgbClr val="44131A"/>
                </a:solidFill>
                <a:cs typeface="Calibri"/>
              </a:rPr>
              <a:t>culturas </a:t>
            </a:r>
            <a:r>
              <a:rPr lang="es-PE" sz="3550" b="1" spc="235" dirty="0">
                <a:solidFill>
                  <a:srgbClr val="44131A"/>
                </a:solidFill>
                <a:cs typeface="Calibri"/>
              </a:rPr>
              <a:t>tienen ideas y maneras de expresarlas</a:t>
            </a:r>
            <a:r>
              <a:rPr lang="es-PE" sz="3550" b="1" spc="220" dirty="0">
                <a:solidFill>
                  <a:srgbClr val="44131A"/>
                </a:solidFill>
                <a:cs typeface="Calibri"/>
              </a:rPr>
              <a:t>.</a:t>
            </a:r>
            <a:endParaRPr lang="es-PE" sz="3550" dirty="0">
              <a:cs typeface="Calibri"/>
            </a:endParaRPr>
          </a:p>
          <a:p>
            <a:pPr marL="12700" marR="5080">
              <a:lnSpc>
                <a:spcPts val="3410"/>
              </a:lnSpc>
              <a:spcBef>
                <a:spcPts val="1025"/>
              </a:spcBef>
            </a:pPr>
            <a:r>
              <a:rPr lang="es-PE" sz="2850" spc="114" dirty="0">
                <a:solidFill>
                  <a:srgbClr val="44131A"/>
                </a:solidFill>
                <a:cs typeface="Calibri"/>
              </a:rPr>
              <a:t>Las culturas </a:t>
            </a:r>
            <a:r>
              <a:rPr lang="es-PE" sz="2850" spc="120" dirty="0">
                <a:solidFill>
                  <a:srgbClr val="44131A"/>
                </a:solidFill>
                <a:cs typeface="Calibri"/>
              </a:rPr>
              <a:t>tienen creencias </a:t>
            </a:r>
            <a:r>
              <a:rPr lang="es-PE" sz="2850" spc="125" dirty="0">
                <a:solidFill>
                  <a:srgbClr val="44131A"/>
                </a:solidFill>
                <a:cs typeface="Calibri"/>
              </a:rPr>
              <a:t>acerca de </a:t>
            </a:r>
            <a:r>
              <a:rPr lang="es-PE" sz="2850" spc="110" dirty="0">
                <a:solidFill>
                  <a:srgbClr val="44131A"/>
                </a:solidFill>
                <a:cs typeface="Calibri"/>
              </a:rPr>
              <a:t>Dios, de ellas</a:t>
            </a:r>
            <a:r>
              <a:rPr lang="es-PE" sz="2850" spc="95" dirty="0">
                <a:solidFill>
                  <a:srgbClr val="44131A"/>
                </a:solidFill>
                <a:cs typeface="Arial"/>
              </a:rPr>
              <a:t> </a:t>
            </a:r>
            <a:r>
              <a:rPr lang="es-PE" sz="2850" spc="145" dirty="0">
                <a:solidFill>
                  <a:srgbClr val="44131A"/>
                </a:solidFill>
                <a:cs typeface="Calibri"/>
              </a:rPr>
              <a:t>mismas </a:t>
            </a:r>
            <a:r>
              <a:rPr lang="es-PE" sz="2850" spc="125" dirty="0">
                <a:solidFill>
                  <a:srgbClr val="44131A"/>
                </a:solidFill>
                <a:cs typeface="Calibri"/>
              </a:rPr>
              <a:t>y de otros</a:t>
            </a:r>
            <a:r>
              <a:rPr lang="es-PE" sz="2850" spc="140" dirty="0">
                <a:solidFill>
                  <a:srgbClr val="44131A"/>
                </a:solidFill>
                <a:cs typeface="Calibri"/>
              </a:rPr>
              <a:t>. </a:t>
            </a:r>
            <a:r>
              <a:rPr lang="es-PE" sz="2850" spc="114" dirty="0">
                <a:solidFill>
                  <a:srgbClr val="44131A"/>
                </a:solidFill>
                <a:cs typeface="Calibri"/>
              </a:rPr>
              <a:t>Las culturas </a:t>
            </a:r>
            <a:r>
              <a:rPr lang="es-PE" sz="2850" spc="125" dirty="0">
                <a:solidFill>
                  <a:srgbClr val="44131A"/>
                </a:solidFill>
                <a:cs typeface="Calibri"/>
              </a:rPr>
              <a:t>tienen </a:t>
            </a:r>
            <a:r>
              <a:rPr lang="es-PE" sz="2850" spc="114" dirty="0">
                <a:solidFill>
                  <a:srgbClr val="44131A"/>
                </a:solidFill>
                <a:cs typeface="Calibri"/>
              </a:rPr>
              <a:t>valores </a:t>
            </a:r>
            <a:r>
              <a:rPr lang="es-PE" sz="2850" spc="145" dirty="0">
                <a:solidFill>
                  <a:srgbClr val="44131A"/>
                </a:solidFill>
                <a:cs typeface="Calibri"/>
              </a:rPr>
              <a:t>que </a:t>
            </a:r>
            <a:r>
              <a:rPr lang="es-PE" sz="2850" spc="140" dirty="0">
                <a:solidFill>
                  <a:srgbClr val="44131A"/>
                </a:solidFill>
                <a:cs typeface="Calibri"/>
              </a:rPr>
              <a:t>dan </a:t>
            </a:r>
            <a:r>
              <a:rPr lang="es-PE" sz="2850" spc="135" dirty="0">
                <a:solidFill>
                  <a:srgbClr val="44131A"/>
                </a:solidFill>
                <a:cs typeface="Calibri"/>
              </a:rPr>
              <a:t>forma</a:t>
            </a:r>
            <a:r>
              <a:rPr lang="es-PE" sz="2850" spc="6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850" spc="135" dirty="0">
                <a:solidFill>
                  <a:srgbClr val="44131A"/>
                </a:solidFill>
                <a:cs typeface="Calibri"/>
              </a:rPr>
              <a:t>a</a:t>
            </a:r>
            <a:r>
              <a:rPr lang="es-PE" sz="2850" spc="60" dirty="0">
                <a:solidFill>
                  <a:srgbClr val="44131A"/>
                </a:solidFill>
                <a:cs typeface="Calibri"/>
              </a:rPr>
              <a:t> su manera </a:t>
            </a:r>
            <a:r>
              <a:rPr lang="es-PE" sz="2850" spc="140" dirty="0">
                <a:solidFill>
                  <a:srgbClr val="44131A"/>
                </a:solidFill>
                <a:cs typeface="Calibri"/>
              </a:rPr>
              <a:t>de</a:t>
            </a:r>
            <a:r>
              <a:rPr lang="es-PE" sz="2850" spc="6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850" spc="95" dirty="0">
                <a:solidFill>
                  <a:srgbClr val="44131A"/>
                </a:solidFill>
                <a:cs typeface="Calibri"/>
              </a:rPr>
              <a:t>vivir</a:t>
            </a:r>
            <a:r>
              <a:rPr lang="es-PE" sz="2850" spc="6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850" spc="125" dirty="0">
                <a:solidFill>
                  <a:srgbClr val="44131A"/>
                </a:solidFill>
                <a:cs typeface="Calibri"/>
              </a:rPr>
              <a:t>y</a:t>
            </a:r>
            <a:r>
              <a:rPr lang="es-PE" sz="2850" spc="6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850" spc="140" dirty="0">
                <a:solidFill>
                  <a:srgbClr val="44131A"/>
                </a:solidFill>
                <a:cs typeface="Calibri"/>
              </a:rPr>
              <a:t>de</a:t>
            </a:r>
            <a:r>
              <a:rPr lang="es-PE" sz="2850" spc="6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850" spc="114" dirty="0">
                <a:solidFill>
                  <a:srgbClr val="44131A"/>
                </a:solidFill>
                <a:cs typeface="Calibri"/>
              </a:rPr>
              <a:t>interactuar</a:t>
            </a:r>
            <a:r>
              <a:rPr lang="es-PE" sz="2850" spc="6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850" spc="140" dirty="0">
                <a:solidFill>
                  <a:srgbClr val="44131A"/>
                </a:solidFill>
                <a:cs typeface="Calibri"/>
              </a:rPr>
              <a:t>con</a:t>
            </a:r>
            <a:r>
              <a:rPr lang="es-PE" sz="2850" spc="60" dirty="0">
                <a:solidFill>
                  <a:srgbClr val="44131A"/>
                </a:solidFill>
                <a:cs typeface="Calibri"/>
              </a:rPr>
              <a:t> otros</a:t>
            </a:r>
            <a:r>
              <a:rPr lang="es-PE" sz="2850" spc="140" dirty="0">
                <a:solidFill>
                  <a:srgbClr val="44131A"/>
                </a:solidFill>
                <a:cs typeface="Calibri"/>
              </a:rPr>
              <a:t>.</a:t>
            </a:r>
            <a:r>
              <a:rPr lang="es-PE" sz="2850" spc="6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850" spc="114" dirty="0">
                <a:solidFill>
                  <a:srgbClr val="44131A"/>
                </a:solidFill>
                <a:cs typeface="Calibri"/>
              </a:rPr>
              <a:t>Las culturas tienen un </a:t>
            </a:r>
            <a:r>
              <a:rPr lang="es-PE" sz="2850" spc="120" dirty="0">
                <a:solidFill>
                  <a:srgbClr val="44131A"/>
                </a:solidFill>
                <a:cs typeface="Calibri"/>
              </a:rPr>
              <a:t>lenguaje que transmite sus </a:t>
            </a:r>
            <a:r>
              <a:rPr lang="es-PE" sz="2850" spc="110" dirty="0">
                <a:solidFill>
                  <a:srgbClr val="44131A"/>
                </a:solidFill>
                <a:cs typeface="Calibri"/>
              </a:rPr>
              <a:t>ideas, </a:t>
            </a:r>
            <a:r>
              <a:rPr lang="es-PE" sz="2850" spc="120" dirty="0">
                <a:solidFill>
                  <a:srgbClr val="44131A"/>
                </a:solidFill>
                <a:cs typeface="Calibri"/>
              </a:rPr>
              <a:t>sentimientos </a:t>
            </a:r>
            <a:r>
              <a:rPr lang="es-PE" sz="2850" spc="125" dirty="0">
                <a:solidFill>
                  <a:srgbClr val="44131A"/>
                </a:solidFill>
                <a:cs typeface="Calibri"/>
              </a:rPr>
              <a:t>y maneras de vivir</a:t>
            </a:r>
            <a:r>
              <a:rPr sz="2850" spc="110" dirty="0">
                <a:solidFill>
                  <a:srgbClr val="44131A"/>
                </a:solidFill>
                <a:latin typeface="Calibri"/>
                <a:cs typeface="Calibri"/>
              </a:rPr>
              <a:t>.</a:t>
            </a:r>
            <a:endParaRPr sz="285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719666"/>
            <a:ext cx="1371599" cy="2548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791335" y="1688615"/>
            <a:ext cx="9624695" cy="2839880"/>
          </a:xfrm>
          <a:prstGeom prst="rect">
            <a:avLst/>
          </a:prstGeom>
        </p:spPr>
        <p:txBody>
          <a:bodyPr vert="horz" wrap="square" lIns="0" tIns="2444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3550" b="1" spc="229" dirty="0">
                <a:solidFill>
                  <a:srgbClr val="44131A"/>
                </a:solidFill>
                <a:latin typeface="Calibri"/>
                <a:cs typeface="Calibri"/>
              </a:rPr>
              <a:t>Las </a:t>
            </a:r>
            <a:r>
              <a:rPr sz="3550" b="1" spc="215" dirty="0">
                <a:solidFill>
                  <a:srgbClr val="44131A"/>
                </a:solidFill>
                <a:latin typeface="Calibri"/>
                <a:cs typeface="Calibri"/>
              </a:rPr>
              <a:t>culturas </a:t>
            </a:r>
            <a:r>
              <a:rPr sz="3550" b="1" spc="235" dirty="0">
                <a:solidFill>
                  <a:srgbClr val="44131A"/>
                </a:solidFill>
                <a:latin typeface="Calibri"/>
                <a:cs typeface="Calibri"/>
              </a:rPr>
              <a:t>tienen</a:t>
            </a:r>
            <a:r>
              <a:rPr sz="3550" b="1" spc="-10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550" b="1" spc="245" dirty="0">
                <a:solidFill>
                  <a:srgbClr val="44131A"/>
                </a:solidFill>
                <a:latin typeface="Calibri"/>
                <a:cs typeface="Calibri"/>
              </a:rPr>
              <a:t>comportamientos.</a:t>
            </a:r>
            <a:endParaRPr sz="3550" dirty="0">
              <a:latin typeface="Calibri"/>
              <a:cs typeface="Calibri"/>
            </a:endParaRPr>
          </a:p>
          <a:p>
            <a:pPr marL="12700" marR="5080">
              <a:lnSpc>
                <a:spcPct val="109800"/>
              </a:lnSpc>
              <a:spcBef>
                <a:spcPts val="1135"/>
              </a:spcBef>
            </a:pPr>
            <a:r>
              <a:rPr lang="es-PE" sz="2850" spc="114" dirty="0">
                <a:solidFill>
                  <a:srgbClr val="44131A"/>
                </a:solidFill>
                <a:latin typeface="Calibri"/>
                <a:cs typeface="Calibri"/>
              </a:rPr>
              <a:t>Las culturas </a:t>
            </a:r>
            <a:r>
              <a:rPr lang="es-PE" sz="2850" spc="120" dirty="0">
                <a:solidFill>
                  <a:srgbClr val="44131A"/>
                </a:solidFill>
                <a:latin typeface="Calibri"/>
                <a:cs typeface="Calibri"/>
              </a:rPr>
              <a:t>tienen reglas acerca de qu</a:t>
            </a:r>
            <a:r>
              <a:rPr lang="es-PE" sz="2850" spc="120" dirty="0">
                <a:solidFill>
                  <a:srgbClr val="4413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s-PE" sz="2850" spc="14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850" spc="135" dirty="0">
                <a:solidFill>
                  <a:srgbClr val="44131A"/>
                </a:solidFill>
                <a:latin typeface="Calibri"/>
                <a:cs typeface="Calibri"/>
              </a:rPr>
              <a:t>comportamiento es propio o impropio</a:t>
            </a:r>
            <a:r>
              <a:rPr lang="es-PE" sz="2850" spc="125" dirty="0">
                <a:solidFill>
                  <a:srgbClr val="44131A"/>
                </a:solidFill>
                <a:latin typeface="Calibri"/>
                <a:cs typeface="Calibri"/>
              </a:rPr>
              <a:t>. Los </a:t>
            </a:r>
            <a:r>
              <a:rPr lang="es-PE" sz="2850" spc="105" dirty="0">
                <a:solidFill>
                  <a:srgbClr val="44131A"/>
                </a:solidFill>
                <a:latin typeface="Calibri"/>
                <a:cs typeface="Calibri"/>
              </a:rPr>
              <a:t>roles, </a:t>
            </a:r>
            <a:r>
              <a:rPr lang="es-PE" sz="2850" spc="130" dirty="0">
                <a:solidFill>
                  <a:srgbClr val="44131A"/>
                </a:solidFill>
                <a:latin typeface="Calibri"/>
                <a:cs typeface="Calibri"/>
              </a:rPr>
              <a:t>por </a:t>
            </a:r>
            <a:r>
              <a:rPr lang="es-PE" sz="2850" spc="125" dirty="0">
                <a:solidFill>
                  <a:srgbClr val="44131A"/>
                </a:solidFill>
                <a:latin typeface="Calibri"/>
                <a:cs typeface="Calibri"/>
              </a:rPr>
              <a:t>ejemplo, dentro </a:t>
            </a:r>
            <a:r>
              <a:rPr lang="es-PE" sz="2850" spc="14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lang="es-PE" sz="2850" spc="95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lang="es-PE" sz="2850" spc="-5" dirty="0">
                <a:solidFill>
                  <a:srgbClr val="44131A"/>
                </a:solidFill>
                <a:latin typeface="Calibri"/>
                <a:cs typeface="Calibri"/>
              </a:rPr>
              <a:t>familia, tienen características distintas.  Ellas tienen sus maneras d</a:t>
            </a:r>
            <a:r>
              <a:rPr lang="es-PE" sz="2850" spc="140" dirty="0">
                <a:solidFill>
                  <a:srgbClr val="44131A"/>
                </a:solidFill>
                <a:latin typeface="Calibri"/>
                <a:cs typeface="Calibri"/>
              </a:rPr>
              <a:t>e </a:t>
            </a:r>
            <a:r>
              <a:rPr lang="es-PE" sz="2850" spc="114" dirty="0">
                <a:solidFill>
                  <a:srgbClr val="44131A"/>
                </a:solidFill>
                <a:latin typeface="Calibri"/>
                <a:cs typeface="Calibri"/>
              </a:rPr>
              <a:t>celebrar </a:t>
            </a:r>
            <a:r>
              <a:rPr lang="es-PE" sz="2850" spc="125" dirty="0">
                <a:solidFill>
                  <a:srgbClr val="44131A"/>
                </a:solidFill>
                <a:latin typeface="Calibri"/>
                <a:cs typeface="Calibri"/>
              </a:rPr>
              <a:t>y de </a:t>
            </a:r>
            <a:r>
              <a:rPr lang="es-PE" sz="2850" spc="130" dirty="0">
                <a:solidFill>
                  <a:srgbClr val="44131A"/>
                </a:solidFill>
                <a:latin typeface="Calibri"/>
                <a:cs typeface="Calibri"/>
              </a:rPr>
              <a:t>mostrar</a:t>
            </a:r>
            <a:r>
              <a:rPr lang="es-PE" sz="2850" spc="-85" dirty="0">
                <a:solidFill>
                  <a:srgbClr val="44131A"/>
                </a:solidFill>
                <a:latin typeface="Calibri"/>
                <a:cs typeface="Calibri"/>
              </a:rPr>
              <a:t> la </a:t>
            </a:r>
            <a:r>
              <a:rPr lang="es-PE" sz="2850" spc="105" dirty="0">
                <a:solidFill>
                  <a:srgbClr val="44131A"/>
                </a:solidFill>
                <a:latin typeface="Calibri"/>
                <a:cs typeface="Calibri"/>
              </a:rPr>
              <a:t>hospitalidad.</a:t>
            </a:r>
            <a:endParaRPr lang="es-PE" sz="285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649892"/>
            <a:ext cx="1371599" cy="2548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91335" y="1482840"/>
            <a:ext cx="9547225" cy="3636637"/>
          </a:xfrm>
          <a:prstGeom prst="rect">
            <a:avLst/>
          </a:prstGeom>
        </p:spPr>
        <p:txBody>
          <a:bodyPr vert="horz" wrap="square" lIns="0" tIns="264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85"/>
              </a:spcBef>
            </a:pPr>
            <a:r>
              <a:rPr lang="es-PE" sz="3550" b="1" spc="229" dirty="0">
                <a:solidFill>
                  <a:srgbClr val="44131A"/>
                </a:solidFill>
                <a:cs typeface="Calibri"/>
              </a:rPr>
              <a:t>Las </a:t>
            </a:r>
            <a:r>
              <a:rPr lang="es-PE" sz="3550" b="1" spc="215" dirty="0">
                <a:solidFill>
                  <a:srgbClr val="44131A"/>
                </a:solidFill>
                <a:cs typeface="Calibri"/>
              </a:rPr>
              <a:t>culturas </a:t>
            </a:r>
            <a:r>
              <a:rPr lang="es-PE" sz="3550" b="1" spc="235" dirty="0">
                <a:solidFill>
                  <a:srgbClr val="44131A"/>
                </a:solidFill>
                <a:cs typeface="Calibri"/>
              </a:rPr>
              <a:t>tienen </a:t>
            </a:r>
            <a:r>
              <a:rPr lang="es-PE" sz="3550" b="1" spc="245" dirty="0">
                <a:solidFill>
                  <a:srgbClr val="44131A"/>
                </a:solidFill>
                <a:cs typeface="Calibri"/>
              </a:rPr>
              <a:t>dimensiones materiales</a:t>
            </a:r>
            <a:r>
              <a:rPr lang="es-PE" sz="3550" b="1" spc="220" dirty="0">
                <a:solidFill>
                  <a:srgbClr val="44131A"/>
                </a:solidFill>
                <a:cs typeface="Calibri"/>
              </a:rPr>
              <a:t>.</a:t>
            </a:r>
            <a:endParaRPr lang="es-PE" sz="3550" dirty="0">
              <a:cs typeface="Calibri"/>
            </a:endParaRPr>
          </a:p>
          <a:p>
            <a:pPr marL="12700" marR="5080">
              <a:lnSpc>
                <a:spcPct val="109800"/>
              </a:lnSpc>
              <a:spcBef>
                <a:spcPts val="1170"/>
              </a:spcBef>
            </a:pPr>
            <a:r>
              <a:rPr lang="es-PE" sz="2650" spc="110" dirty="0">
                <a:solidFill>
                  <a:srgbClr val="44131A"/>
                </a:solidFill>
                <a:cs typeface="Calibri"/>
              </a:rPr>
              <a:t>Las </a:t>
            </a:r>
            <a:r>
              <a:rPr lang="es-PE" sz="2650" spc="105" dirty="0">
                <a:solidFill>
                  <a:srgbClr val="44131A"/>
                </a:solidFill>
                <a:cs typeface="Calibri"/>
              </a:rPr>
              <a:t>culturas son materiales, </a:t>
            </a:r>
            <a:r>
              <a:rPr lang="es-PE" sz="2650" spc="114" dirty="0">
                <a:solidFill>
                  <a:srgbClr val="44131A"/>
                </a:solidFill>
                <a:cs typeface="Calibri"/>
              </a:rPr>
              <a:t>tienen </a:t>
            </a:r>
            <a:r>
              <a:rPr lang="es-PE" sz="2650" spc="105" dirty="0">
                <a:solidFill>
                  <a:srgbClr val="44131A"/>
                </a:solidFill>
                <a:cs typeface="Calibri"/>
              </a:rPr>
              <a:t>signos </a:t>
            </a:r>
            <a:r>
              <a:rPr lang="es-PE" sz="2650" spc="114" dirty="0">
                <a:solidFill>
                  <a:srgbClr val="44131A"/>
                </a:solidFill>
                <a:cs typeface="Calibri"/>
              </a:rPr>
              <a:t>externos </a:t>
            </a:r>
            <a:r>
              <a:rPr lang="es-PE" sz="2650" spc="135" dirty="0">
                <a:solidFill>
                  <a:srgbClr val="44131A"/>
                </a:solidFill>
                <a:cs typeface="Calibri"/>
              </a:rPr>
              <a:t>que</a:t>
            </a:r>
            <a:r>
              <a:rPr lang="es-PE" sz="2650" spc="-39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650" spc="120" dirty="0">
                <a:solidFill>
                  <a:srgbClr val="44131A"/>
                </a:solidFill>
                <a:cs typeface="Calibri"/>
              </a:rPr>
              <a:t>expresan </a:t>
            </a:r>
            <a:r>
              <a:rPr lang="es-PE" sz="2650" spc="114" dirty="0">
                <a:solidFill>
                  <a:srgbClr val="44131A"/>
                </a:solidFill>
                <a:cs typeface="Calibri"/>
              </a:rPr>
              <a:t>y  </a:t>
            </a:r>
            <a:r>
              <a:rPr lang="es-PE" sz="2650" spc="100" dirty="0">
                <a:solidFill>
                  <a:srgbClr val="44131A"/>
                </a:solidFill>
                <a:cs typeface="Calibri"/>
              </a:rPr>
              <a:t>reflejan </a:t>
            </a:r>
            <a:r>
              <a:rPr lang="es-PE" sz="2650" spc="110" dirty="0">
                <a:solidFill>
                  <a:srgbClr val="44131A"/>
                </a:solidFill>
                <a:cs typeface="Calibri"/>
              </a:rPr>
              <a:t>sus ideas </a:t>
            </a:r>
            <a:r>
              <a:rPr lang="es-PE" sz="2650" spc="114" dirty="0">
                <a:solidFill>
                  <a:srgbClr val="44131A"/>
                </a:solidFill>
                <a:cs typeface="Calibri"/>
              </a:rPr>
              <a:t>y </a:t>
            </a:r>
            <a:r>
              <a:rPr lang="es-PE" sz="2650" spc="105" dirty="0">
                <a:solidFill>
                  <a:srgbClr val="44131A"/>
                </a:solidFill>
                <a:cs typeface="Calibri"/>
              </a:rPr>
              <a:t>creencias. </a:t>
            </a:r>
            <a:r>
              <a:rPr lang="es-PE" sz="2650" spc="110" dirty="0">
                <a:solidFill>
                  <a:srgbClr val="44131A"/>
                </a:solidFill>
                <a:cs typeface="Calibri"/>
              </a:rPr>
              <a:t>Las </a:t>
            </a:r>
            <a:r>
              <a:rPr lang="es-PE" sz="2650" spc="105" dirty="0">
                <a:solidFill>
                  <a:srgbClr val="44131A"/>
                </a:solidFill>
                <a:cs typeface="Calibri"/>
              </a:rPr>
              <a:t>culturas </a:t>
            </a:r>
            <a:r>
              <a:rPr lang="es-PE" sz="2650" spc="114" dirty="0">
                <a:solidFill>
                  <a:srgbClr val="44131A"/>
                </a:solidFill>
                <a:cs typeface="Calibri"/>
              </a:rPr>
              <a:t>tienen sus comidas </a:t>
            </a:r>
            <a:r>
              <a:rPr lang="es-PE" sz="2650" spc="105" dirty="0">
                <a:solidFill>
                  <a:srgbClr val="44131A"/>
                </a:solidFill>
                <a:cs typeface="Calibri"/>
              </a:rPr>
              <a:t>especiales </a:t>
            </a:r>
            <a:r>
              <a:rPr lang="es-PE" sz="2650" spc="90" dirty="0">
                <a:solidFill>
                  <a:srgbClr val="44131A"/>
                </a:solidFill>
                <a:cs typeface="Calibri"/>
              </a:rPr>
              <a:t>(lo </a:t>
            </a:r>
            <a:r>
              <a:rPr lang="es-PE" sz="2650" spc="135" dirty="0">
                <a:solidFill>
                  <a:srgbClr val="44131A"/>
                </a:solidFill>
                <a:cs typeface="Calibri"/>
              </a:rPr>
              <a:t>que </a:t>
            </a:r>
            <a:r>
              <a:rPr lang="es-PE" sz="2650" spc="114" dirty="0">
                <a:solidFill>
                  <a:srgbClr val="44131A"/>
                </a:solidFill>
                <a:cs typeface="Calibri"/>
              </a:rPr>
              <a:t>se </a:t>
            </a:r>
            <a:r>
              <a:rPr lang="es-PE" sz="2650" spc="145" dirty="0">
                <a:solidFill>
                  <a:srgbClr val="44131A"/>
                </a:solidFill>
                <a:cs typeface="Calibri"/>
              </a:rPr>
              <a:t>come cada</a:t>
            </a:r>
            <a:r>
              <a:rPr lang="es-PE" sz="2650" spc="9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650" spc="110" dirty="0">
                <a:solidFill>
                  <a:srgbClr val="44131A"/>
                </a:solidFill>
                <a:cs typeface="Calibri"/>
              </a:rPr>
              <a:t>d</a:t>
            </a:r>
            <a:r>
              <a:rPr lang="es-PE" sz="2650" spc="110" dirty="0">
                <a:solidFill>
                  <a:srgbClr val="44131A"/>
                </a:solidFill>
                <a:cs typeface="Arial"/>
              </a:rPr>
              <a:t>í</a:t>
            </a:r>
            <a:r>
              <a:rPr lang="es-PE" sz="2650" spc="110" dirty="0">
                <a:solidFill>
                  <a:srgbClr val="44131A"/>
                </a:solidFill>
                <a:cs typeface="Calibri"/>
              </a:rPr>
              <a:t>a </a:t>
            </a:r>
            <a:r>
              <a:rPr lang="es-PE" sz="2650" spc="114" dirty="0">
                <a:solidFill>
                  <a:srgbClr val="44131A"/>
                </a:solidFill>
                <a:cs typeface="Calibri"/>
              </a:rPr>
              <a:t>y lo que se come </a:t>
            </a:r>
            <a:r>
              <a:rPr lang="es-PE" sz="2650" spc="135" dirty="0">
                <a:solidFill>
                  <a:srgbClr val="44131A"/>
                </a:solidFill>
                <a:cs typeface="Calibri"/>
              </a:rPr>
              <a:t>en </a:t>
            </a:r>
            <a:r>
              <a:rPr lang="es-PE" sz="2650" spc="110" dirty="0">
                <a:solidFill>
                  <a:srgbClr val="44131A"/>
                </a:solidFill>
                <a:cs typeface="Calibri"/>
              </a:rPr>
              <a:t>ocasiones  </a:t>
            </a:r>
            <a:r>
              <a:rPr lang="es-PE" sz="2650" spc="100" dirty="0">
                <a:solidFill>
                  <a:srgbClr val="44131A"/>
                </a:solidFill>
                <a:cs typeface="Calibri"/>
              </a:rPr>
              <a:t>especiales).</a:t>
            </a:r>
            <a:endParaRPr lang="es-PE" sz="2650" dirty="0">
              <a:cs typeface="Calibri"/>
            </a:endParaRPr>
          </a:p>
          <a:p>
            <a:pPr marL="12700" marR="25400">
              <a:lnSpc>
                <a:spcPct val="109800"/>
              </a:lnSpc>
              <a:spcBef>
                <a:spcPts val="15"/>
              </a:spcBef>
            </a:pPr>
            <a:r>
              <a:rPr lang="es-PE" sz="2650" spc="110" dirty="0">
                <a:solidFill>
                  <a:srgbClr val="44131A"/>
                </a:solidFill>
                <a:cs typeface="Calibri"/>
              </a:rPr>
              <a:t>Entre </a:t>
            </a:r>
            <a:r>
              <a:rPr lang="es-PE" sz="2650" spc="105" dirty="0">
                <a:solidFill>
                  <a:srgbClr val="44131A"/>
                </a:solidFill>
                <a:cs typeface="Calibri"/>
              </a:rPr>
              <a:t>otras cosas, el</a:t>
            </a:r>
            <a:r>
              <a:rPr lang="es-PE" sz="2650" spc="90" dirty="0">
                <a:solidFill>
                  <a:srgbClr val="44131A"/>
                </a:solidFill>
                <a:cs typeface="Calibri"/>
              </a:rPr>
              <a:t>las t</a:t>
            </a:r>
            <a:r>
              <a:rPr lang="es-PE" sz="2650" spc="125" dirty="0">
                <a:solidFill>
                  <a:srgbClr val="44131A"/>
                </a:solidFill>
                <a:cs typeface="Calibri"/>
              </a:rPr>
              <a:t>ambi</a:t>
            </a:r>
            <a:r>
              <a:rPr lang="es-PE" sz="2650" spc="125" dirty="0">
                <a:solidFill>
                  <a:srgbClr val="44131A"/>
                </a:solidFill>
                <a:cs typeface="Arial"/>
              </a:rPr>
              <a:t>é</a:t>
            </a:r>
            <a:r>
              <a:rPr lang="es-PE" sz="2650" spc="125" dirty="0">
                <a:solidFill>
                  <a:srgbClr val="44131A"/>
                </a:solidFill>
                <a:cs typeface="Calibri"/>
              </a:rPr>
              <a:t>n incluy</a:t>
            </a:r>
            <a:r>
              <a:rPr lang="es-PE" sz="2650" spc="114" dirty="0">
                <a:solidFill>
                  <a:srgbClr val="44131A"/>
                </a:solidFill>
                <a:cs typeface="Calibri"/>
              </a:rPr>
              <a:t>en modos</a:t>
            </a:r>
            <a:r>
              <a:rPr lang="es-PE" sz="2650" spc="12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650" spc="110" dirty="0">
                <a:solidFill>
                  <a:srgbClr val="44131A"/>
                </a:solidFill>
                <a:cs typeface="Arial"/>
              </a:rPr>
              <a:t>ú</a:t>
            </a:r>
            <a:r>
              <a:rPr lang="es-PE" sz="2650" spc="110" dirty="0">
                <a:solidFill>
                  <a:srgbClr val="44131A"/>
                </a:solidFill>
                <a:cs typeface="Calibri"/>
              </a:rPr>
              <a:t>nicos</a:t>
            </a:r>
            <a:r>
              <a:rPr lang="es-PE" sz="2650" spc="-30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650" spc="130" dirty="0">
                <a:solidFill>
                  <a:srgbClr val="44131A"/>
                </a:solidFill>
                <a:cs typeface="Calibri"/>
              </a:rPr>
              <a:t>de  </a:t>
            </a:r>
            <a:r>
              <a:rPr lang="es-PE" sz="2650" spc="100" dirty="0">
                <a:solidFill>
                  <a:srgbClr val="44131A"/>
                </a:solidFill>
                <a:cs typeface="Calibri"/>
              </a:rPr>
              <a:t>vestir </a:t>
            </a:r>
            <a:r>
              <a:rPr lang="es-PE" sz="2650" spc="114" dirty="0">
                <a:solidFill>
                  <a:srgbClr val="44131A"/>
                </a:solidFill>
                <a:cs typeface="Calibri"/>
              </a:rPr>
              <a:t>y de </a:t>
            </a:r>
            <a:r>
              <a:rPr lang="es-PE" sz="2650" spc="125" dirty="0">
                <a:solidFill>
                  <a:srgbClr val="44131A"/>
                </a:solidFill>
                <a:cs typeface="Calibri"/>
              </a:rPr>
              <a:t>amueblar </a:t>
            </a:r>
            <a:r>
              <a:rPr lang="es-PE" sz="2650" spc="110" dirty="0">
                <a:solidFill>
                  <a:srgbClr val="44131A"/>
                </a:solidFill>
                <a:cs typeface="Calibri"/>
              </a:rPr>
              <a:t>sus</a:t>
            </a:r>
            <a:r>
              <a:rPr lang="es-PE" sz="2650" spc="-12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650" spc="110" dirty="0">
                <a:solidFill>
                  <a:srgbClr val="44131A"/>
                </a:solidFill>
                <a:cs typeface="Calibri"/>
              </a:rPr>
              <a:t>hogares.</a:t>
            </a:r>
            <a:endParaRPr lang="es-PE" sz="2650" dirty="0"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649906"/>
            <a:ext cx="1371599" cy="2548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70D3E9C2-E212-4599-AF68-18EDE1EB6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" t="17865" r="49" b="25882"/>
          <a:stretch>
            <a:fillRect/>
          </a:stretch>
        </p:blipFill>
        <p:spPr>
          <a:xfrm>
            <a:off x="17143" y="3708"/>
            <a:ext cx="12162246" cy="68415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085601-57C8-4927-B401-DC50F0A74B0E}"/>
              </a:ext>
            </a:extLst>
          </p:cNvPr>
          <p:cNvSpPr txBox="1"/>
          <p:nvPr/>
        </p:nvSpPr>
        <p:spPr>
          <a:xfrm>
            <a:off x="1143000" y="2971800"/>
            <a:ext cx="7239000" cy="2800767"/>
          </a:xfrm>
          <a:prstGeom prst="rect">
            <a:avLst/>
          </a:prstGeom>
          <a:solidFill>
            <a:srgbClr val="FEDFD6"/>
          </a:solidFill>
        </p:spPr>
        <p:txBody>
          <a:bodyPr wrap="square" rtlCol="0">
            <a:spAutoFit/>
          </a:bodyPr>
          <a:lstStyle/>
          <a:p>
            <a:r>
              <a:rPr lang="es-PE" sz="8800" b="1" dirty="0">
                <a:solidFill>
                  <a:srgbClr val="BA7D78"/>
                </a:solidFill>
                <a:latin typeface="Arial Rounded MT Bold" panose="020F0704030504030204" pitchFamily="34" charset="0"/>
              </a:rPr>
              <a:t>Humildad Cultural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61930" y="-60826"/>
            <a:ext cx="7617459" cy="6858000"/>
          </a:xfrm>
          <a:custGeom>
            <a:avLst/>
            <a:gdLst/>
            <a:ahLst/>
            <a:cxnLst/>
            <a:rect l="l" t="t" r="r" b="b"/>
            <a:pathLst>
              <a:path w="7617459" h="6858000">
                <a:moveTo>
                  <a:pt x="0" y="6858000"/>
                </a:moveTo>
                <a:lnTo>
                  <a:pt x="7616952" y="6858000"/>
                </a:lnTo>
                <a:lnTo>
                  <a:pt x="7616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07216" y="1246098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A293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7216" y="5608027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2F7A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881879" y="519315"/>
            <a:ext cx="10502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20" dirty="0">
                <a:latin typeface="Calibri"/>
                <a:cs typeface="Calibri"/>
              </a:rPr>
              <a:t>apertur</a:t>
            </a:r>
            <a:r>
              <a:rPr sz="2000" spc="140" dirty="0">
                <a:latin typeface="Calibri"/>
                <a:cs typeface="Calibri"/>
              </a:rPr>
              <a:t>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81879" y="1275854"/>
            <a:ext cx="30867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80" dirty="0">
                <a:latin typeface="Calibri"/>
                <a:cs typeface="Calibri"/>
              </a:rPr>
              <a:t>autorreflexión </a:t>
            </a:r>
            <a:r>
              <a:rPr sz="2000" spc="90" dirty="0">
                <a:latin typeface="Calibri"/>
                <a:cs typeface="Calibri"/>
              </a:rPr>
              <a:t>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75" dirty="0">
                <a:latin typeface="Calibri"/>
                <a:cs typeface="Calibri"/>
              </a:rPr>
              <a:t>conciencia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81879" y="2110244"/>
            <a:ext cx="28187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85" dirty="0">
                <a:latin typeface="Calibri"/>
                <a:cs typeface="Calibri"/>
              </a:rPr>
              <a:t>aprendizaje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95" dirty="0">
                <a:latin typeface="Calibri"/>
                <a:cs typeface="Calibri"/>
              </a:rPr>
              <a:t>permanente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81879" y="2942094"/>
            <a:ext cx="32785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80" dirty="0">
                <a:latin typeface="Calibri"/>
                <a:cs typeface="Calibri"/>
              </a:rPr>
              <a:t>responsabilidad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70" dirty="0">
                <a:latin typeface="Calibri"/>
                <a:cs typeface="Calibri"/>
              </a:rPr>
              <a:t>institucional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81879" y="3773944"/>
            <a:ext cx="30245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E" sz="2000" spc="90" dirty="0">
                <a:latin typeface="Calibri"/>
                <a:cs typeface="Calibri"/>
              </a:rPr>
              <a:t>empatía y </a:t>
            </a:r>
            <a:r>
              <a:rPr lang="es-PE" sz="2000" spc="95" dirty="0">
                <a:latin typeface="Calibri"/>
                <a:cs typeface="Calibri"/>
              </a:rPr>
              <a:t>compasión</a:t>
            </a:r>
            <a:r>
              <a:rPr lang="es-PE" sz="2000" spc="-95" dirty="0">
                <a:latin typeface="Calibri"/>
                <a:cs typeface="Calibri"/>
              </a:rPr>
              <a:t> </a:t>
            </a:r>
            <a:endParaRPr lang="es-PE" sz="20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816475" y="455472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A792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16939" y="1636166"/>
            <a:ext cx="2484755" cy="239585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4660"/>
              </a:lnSpc>
              <a:spcBef>
                <a:spcPts val="270"/>
              </a:spcBef>
            </a:pPr>
            <a:r>
              <a:rPr sz="3900" b="1" spc="225" dirty="0">
                <a:solidFill>
                  <a:srgbClr val="FFFFFF"/>
                </a:solidFill>
                <a:latin typeface="Calibri"/>
                <a:cs typeface="Calibri"/>
              </a:rPr>
              <a:t>Atributos  </a:t>
            </a:r>
            <a:r>
              <a:rPr sz="3900" b="1" spc="229" dirty="0">
                <a:solidFill>
                  <a:srgbClr val="FFFFFF"/>
                </a:solidFill>
                <a:latin typeface="Calibri"/>
                <a:cs typeface="Calibri"/>
              </a:rPr>
              <a:t>clave </a:t>
            </a:r>
            <a:r>
              <a:rPr sz="3900" b="1" spc="28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3900" b="1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00" b="1" spc="210" dirty="0">
                <a:solidFill>
                  <a:srgbClr val="FFFFFF"/>
                </a:solidFill>
                <a:latin typeface="Calibri"/>
                <a:cs typeface="Calibri"/>
              </a:rPr>
              <a:t>la  </a:t>
            </a:r>
            <a:r>
              <a:rPr sz="3900" b="1" spc="275" dirty="0">
                <a:solidFill>
                  <a:srgbClr val="FFFFFF"/>
                </a:solidFill>
                <a:latin typeface="Calibri"/>
                <a:cs typeface="Calibri"/>
              </a:rPr>
              <a:t>humildad  </a:t>
            </a:r>
            <a:r>
              <a:rPr sz="3900" b="1" spc="220" dirty="0">
                <a:solidFill>
                  <a:srgbClr val="FFFFFF"/>
                </a:solidFill>
                <a:latin typeface="Calibri"/>
                <a:cs typeface="Calibri"/>
              </a:rPr>
              <a:t>cultural</a:t>
            </a:r>
            <a:endParaRPr sz="3900" dirty="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807216" y="2034184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9C9F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07216" y="2868777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769A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07216" y="3703383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4991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07216" y="4537976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3986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5D3A20-9924-4D9D-9796-D2BBE625790E}"/>
              </a:ext>
            </a:extLst>
          </p:cNvPr>
          <p:cNvSpPr txBox="1"/>
          <p:nvPr/>
        </p:nvSpPr>
        <p:spPr>
          <a:xfrm>
            <a:off x="4881879" y="4626540"/>
            <a:ext cx="3207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dirty="0"/>
              <a:t>vivir “orientado a los dem</a:t>
            </a:r>
            <a:r>
              <a:rPr lang="es-PE" sz="2000" dirty="0"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PE" sz="2000" dirty="0"/>
              <a:t>s</a:t>
            </a:r>
            <a:r>
              <a:rPr lang="en-US" sz="2000" dirty="0"/>
              <a:t>”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954F2C-EC9B-499A-8714-BB7A72134BE2}"/>
              </a:ext>
            </a:extLst>
          </p:cNvPr>
          <p:cNvSpPr txBox="1"/>
          <p:nvPr/>
        </p:nvSpPr>
        <p:spPr>
          <a:xfrm>
            <a:off x="4881879" y="5756197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dirty="0"/>
              <a:t>reconocer los desequilibrios del poder y equilibrarlos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92D3B7-CCB8-4B88-8532-28534ACFC51A}"/>
              </a:ext>
            </a:extLst>
          </p:cNvPr>
          <p:cNvSpPr txBox="1"/>
          <p:nvPr/>
        </p:nvSpPr>
        <p:spPr>
          <a:xfrm>
            <a:off x="1219200" y="3048000"/>
            <a:ext cx="7162800" cy="2554545"/>
          </a:xfrm>
          <a:prstGeom prst="rect">
            <a:avLst/>
          </a:prstGeom>
          <a:solidFill>
            <a:srgbClr val="FEDFD6"/>
          </a:solidFill>
        </p:spPr>
        <p:txBody>
          <a:bodyPr wrap="square" rtlCol="0">
            <a:spAutoFit/>
          </a:bodyPr>
          <a:lstStyle/>
          <a:p>
            <a:r>
              <a:rPr lang="es-PE" sz="8000" b="1" dirty="0">
                <a:solidFill>
                  <a:srgbClr val="BA7D78"/>
                </a:solidFill>
                <a:latin typeface="Arial Rounded MT Bold" panose="020F0704030504030204" pitchFamily="34" charset="0"/>
              </a:rPr>
              <a:t>Competencia intercultural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305" y="1075397"/>
            <a:ext cx="5332095" cy="461728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41300" marR="5080" indent="-229235">
              <a:lnSpc>
                <a:spcPts val="2930"/>
              </a:lnSpc>
              <a:spcBef>
                <a:spcPts val="204"/>
              </a:spcBef>
              <a:buClr>
                <a:srgbClr val="A62C52"/>
              </a:buClr>
              <a:buSzPct val="114285"/>
              <a:buFont typeface="Arial"/>
              <a:buChar char="•"/>
              <a:tabLst>
                <a:tab pos="240665" algn="l"/>
              </a:tabLst>
            </a:pPr>
            <a:r>
              <a:rPr lang="es-PE" sz="2450" spc="110" dirty="0">
                <a:solidFill>
                  <a:srgbClr val="44131A"/>
                </a:solidFill>
                <a:cs typeface="Calibri"/>
              </a:rPr>
              <a:t>Conocimiento de </a:t>
            </a:r>
            <a:r>
              <a:rPr lang="es-PE" sz="2450" spc="135" dirty="0">
                <a:solidFill>
                  <a:srgbClr val="44131A"/>
                </a:solidFill>
                <a:cs typeface="Calibri"/>
              </a:rPr>
              <a:t>más </a:t>
            </a:r>
            <a:r>
              <a:rPr lang="es-PE" sz="2450" spc="120" dirty="0">
                <a:solidFill>
                  <a:srgbClr val="44131A"/>
                </a:solidFill>
                <a:cs typeface="Calibri"/>
              </a:rPr>
              <a:t>de</a:t>
            </a:r>
            <a:r>
              <a:rPr lang="es-PE" sz="2450" spc="-18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50" spc="120" dirty="0">
                <a:solidFill>
                  <a:srgbClr val="44131A"/>
                </a:solidFill>
                <a:cs typeface="Calibri"/>
              </a:rPr>
              <a:t>una </a:t>
            </a:r>
            <a:r>
              <a:rPr lang="es-PE" sz="2450" spc="100" dirty="0">
                <a:solidFill>
                  <a:srgbClr val="44131A"/>
                </a:solidFill>
                <a:cs typeface="Calibri"/>
              </a:rPr>
              <a:t>perspectiva cultural en diferentes temas</a:t>
            </a:r>
            <a:endParaRPr lang="es-PE" sz="2450" dirty="0">
              <a:cs typeface="Calibri"/>
            </a:endParaRPr>
          </a:p>
          <a:p>
            <a:pPr marL="241300" marR="779780" indent="-229235">
              <a:lnSpc>
                <a:spcPts val="2930"/>
              </a:lnSpc>
              <a:spcBef>
                <a:spcPts val="1315"/>
              </a:spcBef>
              <a:buClr>
                <a:srgbClr val="A62C52"/>
              </a:buClr>
              <a:buSzPct val="114285"/>
              <a:buFont typeface="Arial"/>
              <a:buChar char="•"/>
              <a:tabLst>
                <a:tab pos="240665" algn="l"/>
              </a:tabLst>
            </a:pPr>
            <a:r>
              <a:rPr lang="es-PE" sz="2450" spc="110" dirty="0">
                <a:solidFill>
                  <a:srgbClr val="44131A"/>
                </a:solidFill>
                <a:cs typeface="Calibri"/>
              </a:rPr>
              <a:t>Conocimiento de las </a:t>
            </a:r>
            <a:r>
              <a:rPr lang="es-PE" sz="2450" spc="95" dirty="0">
                <a:solidFill>
                  <a:srgbClr val="44131A"/>
                </a:solidFill>
                <a:cs typeface="Calibri"/>
              </a:rPr>
              <a:t>diferentes </a:t>
            </a:r>
            <a:r>
              <a:rPr lang="es-PE" sz="2450" spc="100" dirty="0">
                <a:solidFill>
                  <a:srgbClr val="44131A"/>
                </a:solidFill>
                <a:cs typeface="Calibri"/>
              </a:rPr>
              <a:t>interpretaciones </a:t>
            </a:r>
            <a:r>
              <a:rPr lang="es-PE" sz="2450" spc="120" dirty="0">
                <a:solidFill>
                  <a:srgbClr val="44131A"/>
                </a:solidFill>
                <a:cs typeface="Calibri"/>
              </a:rPr>
              <a:t>de un</a:t>
            </a:r>
            <a:r>
              <a:rPr lang="es-PE" sz="2450" spc="80" dirty="0">
                <a:solidFill>
                  <a:srgbClr val="44131A"/>
                </a:solidFill>
                <a:cs typeface="Calibri"/>
              </a:rPr>
              <a:t>a </a:t>
            </a:r>
            <a:r>
              <a:rPr lang="es-PE" sz="2450" spc="130" dirty="0">
                <a:solidFill>
                  <a:srgbClr val="44131A"/>
                </a:solidFill>
                <a:cs typeface="Calibri"/>
              </a:rPr>
              <a:t>misma </a:t>
            </a:r>
            <a:r>
              <a:rPr lang="es-PE" sz="2450" spc="100" dirty="0">
                <a:solidFill>
                  <a:srgbClr val="44131A"/>
                </a:solidFill>
                <a:cs typeface="Calibri"/>
              </a:rPr>
              <a:t>realidad</a:t>
            </a:r>
            <a:r>
              <a:rPr lang="es-PE" sz="2450" spc="-8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50" spc="90" dirty="0">
                <a:solidFill>
                  <a:srgbClr val="44131A"/>
                </a:solidFill>
                <a:cs typeface="Calibri"/>
              </a:rPr>
              <a:t>cultural</a:t>
            </a:r>
            <a:endParaRPr lang="es-PE" sz="2450" dirty="0">
              <a:cs typeface="Calibri"/>
            </a:endParaRPr>
          </a:p>
          <a:p>
            <a:pPr marL="241300" marR="337820" indent="-229235">
              <a:lnSpc>
                <a:spcPts val="2930"/>
              </a:lnSpc>
              <a:spcBef>
                <a:spcPts val="1315"/>
              </a:spcBef>
              <a:buClr>
                <a:srgbClr val="A62C52"/>
              </a:buClr>
              <a:buSzPct val="114285"/>
              <a:buFont typeface="Arial"/>
              <a:buChar char="•"/>
              <a:tabLst>
                <a:tab pos="240665" algn="l"/>
              </a:tabLst>
            </a:pPr>
            <a:r>
              <a:rPr lang="es-PE" sz="2450" spc="110" dirty="0">
                <a:solidFill>
                  <a:srgbClr val="44131A"/>
                </a:solidFill>
                <a:cs typeface="Calibri"/>
              </a:rPr>
              <a:t>Conocimiento </a:t>
            </a:r>
            <a:r>
              <a:rPr lang="es-PE" sz="2450" spc="120" dirty="0">
                <a:solidFill>
                  <a:srgbClr val="44131A"/>
                </a:solidFill>
                <a:cs typeface="Calibri"/>
              </a:rPr>
              <a:t>de </a:t>
            </a:r>
            <a:r>
              <a:rPr lang="es-PE" sz="2450" spc="80" dirty="0">
                <a:solidFill>
                  <a:srgbClr val="44131A"/>
                </a:solidFill>
                <a:cs typeface="Calibri"/>
              </a:rPr>
              <a:t>las </a:t>
            </a:r>
            <a:r>
              <a:rPr lang="es-PE" sz="2450" spc="105" dirty="0">
                <a:solidFill>
                  <a:srgbClr val="44131A"/>
                </a:solidFill>
                <a:cs typeface="Calibri"/>
              </a:rPr>
              <a:t>dinámicas en general </a:t>
            </a:r>
            <a:r>
              <a:rPr lang="es-PE" sz="2450" spc="120" dirty="0">
                <a:solidFill>
                  <a:srgbClr val="44131A"/>
                </a:solidFill>
                <a:cs typeface="Calibri"/>
              </a:rPr>
              <a:t>de </a:t>
            </a:r>
            <a:r>
              <a:rPr lang="es-PE" sz="2450" spc="80" dirty="0">
                <a:solidFill>
                  <a:srgbClr val="44131A"/>
                </a:solidFill>
                <a:cs typeface="Calibri"/>
              </a:rPr>
              <a:t>la </a:t>
            </a:r>
            <a:r>
              <a:rPr lang="es-PE" sz="2450" spc="105" dirty="0">
                <a:solidFill>
                  <a:srgbClr val="44131A"/>
                </a:solidFill>
                <a:cs typeface="Calibri"/>
              </a:rPr>
              <a:t>comunicación</a:t>
            </a:r>
            <a:r>
              <a:rPr lang="es-PE" sz="2450" spc="1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50" spc="90" dirty="0">
                <a:solidFill>
                  <a:srgbClr val="44131A"/>
                </a:solidFill>
                <a:cs typeface="Calibri"/>
              </a:rPr>
              <a:t>intercultural</a:t>
            </a:r>
            <a:endParaRPr lang="es-PE" sz="2450" dirty="0">
              <a:cs typeface="Calibri"/>
            </a:endParaRPr>
          </a:p>
          <a:p>
            <a:pPr marL="241935" marR="475615" indent="-229235">
              <a:lnSpc>
                <a:spcPts val="2930"/>
              </a:lnSpc>
              <a:spcBef>
                <a:spcPts val="1320"/>
              </a:spcBef>
              <a:buClr>
                <a:srgbClr val="A62C52"/>
              </a:buClr>
              <a:buSzPct val="114285"/>
              <a:buFont typeface="Arial"/>
              <a:buChar char="•"/>
              <a:tabLst>
                <a:tab pos="240665" algn="l"/>
              </a:tabLst>
            </a:pPr>
            <a:r>
              <a:rPr lang="es-PE" sz="2450" spc="160" dirty="0">
                <a:solidFill>
                  <a:srgbClr val="44131A"/>
                </a:solidFill>
                <a:cs typeface="Calibri"/>
              </a:rPr>
              <a:t>Conocimiento </a:t>
            </a:r>
            <a:r>
              <a:rPr lang="es-PE" sz="2450" spc="180" dirty="0">
                <a:solidFill>
                  <a:srgbClr val="44131A"/>
                </a:solidFill>
                <a:cs typeface="Calibri"/>
              </a:rPr>
              <a:t>de algún lenguaje ade</a:t>
            </a:r>
            <a:r>
              <a:rPr lang="es-PE" sz="2450" spc="195" dirty="0">
                <a:solidFill>
                  <a:srgbClr val="44131A"/>
                </a:solidFill>
                <a:cs typeface="Calibri"/>
              </a:rPr>
              <a:t>más</a:t>
            </a:r>
            <a:r>
              <a:rPr lang="es-PE" sz="2450" spc="-18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50" spc="180" dirty="0">
                <a:solidFill>
                  <a:srgbClr val="44131A"/>
                </a:solidFill>
                <a:cs typeface="Calibri"/>
              </a:rPr>
              <a:t>del propio</a:t>
            </a:r>
            <a:endParaRPr lang="es-PE" sz="2450" dirty="0"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26809" y="1019632"/>
            <a:ext cx="4674716" cy="4817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074453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176"/>
            <a:ext cx="228776" cy="2287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19AA90-5051-4037-B3F4-27D4DA0CC9E6}"/>
              </a:ext>
            </a:extLst>
          </p:cNvPr>
          <p:cNvSpPr txBox="1"/>
          <p:nvPr/>
        </p:nvSpPr>
        <p:spPr>
          <a:xfrm>
            <a:off x="7010400" y="3200400"/>
            <a:ext cx="2895600" cy="1077218"/>
          </a:xfrm>
          <a:prstGeom prst="rect">
            <a:avLst/>
          </a:prstGeom>
          <a:solidFill>
            <a:srgbClr val="FEDFD6"/>
          </a:solidFill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BA7D78"/>
                </a:solidFill>
                <a:latin typeface="Arial Rounded MT Bold" panose="020F0704030504030204" pitchFamily="34" charset="0"/>
              </a:rPr>
              <a:t>Competencia Intercultural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8" y="1060702"/>
            <a:ext cx="5179062" cy="4782976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Clr>
                <a:srgbClr val="A62C52"/>
              </a:buClr>
              <a:buSzPct val="112500"/>
              <a:buFont typeface="Arial"/>
              <a:buChar char="•"/>
              <a:tabLst>
                <a:tab pos="240665" algn="l"/>
              </a:tabLst>
            </a:pPr>
            <a:r>
              <a:rPr lang="es-PE" sz="3200" spc="145" dirty="0">
                <a:solidFill>
                  <a:srgbClr val="44131A"/>
                </a:solidFill>
                <a:cs typeface="Calibri"/>
              </a:rPr>
              <a:t>Capacidad </a:t>
            </a:r>
            <a:r>
              <a:rPr lang="es-PE" sz="3200" spc="160" dirty="0">
                <a:solidFill>
                  <a:srgbClr val="44131A"/>
                </a:solidFill>
                <a:cs typeface="Calibri"/>
              </a:rPr>
              <a:t>para la</a:t>
            </a:r>
            <a:r>
              <a:rPr lang="es-PE" sz="3200" spc="-5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3200" spc="140" dirty="0">
                <a:solidFill>
                  <a:srgbClr val="44131A"/>
                </a:solidFill>
                <a:cs typeface="Calibri"/>
              </a:rPr>
              <a:t>empatía</a:t>
            </a:r>
            <a:endParaRPr lang="es-PE" sz="3200" dirty="0">
              <a:cs typeface="Calibri"/>
            </a:endParaRPr>
          </a:p>
          <a:p>
            <a:pPr marL="240665" marR="1125220" indent="-228600">
              <a:lnSpc>
                <a:spcPct val="109800"/>
              </a:lnSpc>
              <a:spcBef>
                <a:spcPts val="1375"/>
              </a:spcBef>
              <a:buClr>
                <a:srgbClr val="A62C52"/>
              </a:buClr>
              <a:buSzPct val="112500"/>
              <a:buFont typeface="Arial"/>
              <a:buChar char="•"/>
              <a:tabLst>
                <a:tab pos="347345" algn="l"/>
              </a:tabLst>
            </a:pPr>
            <a:r>
              <a:rPr lang="es-PE" sz="3200" spc="145" dirty="0">
                <a:solidFill>
                  <a:srgbClr val="44131A"/>
                </a:solidFill>
                <a:cs typeface="Calibri"/>
              </a:rPr>
              <a:t>Capacidad</a:t>
            </a:r>
            <a:r>
              <a:rPr lang="es-PE" sz="3200" spc="-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3200" spc="140" dirty="0">
                <a:solidFill>
                  <a:srgbClr val="44131A"/>
                </a:solidFill>
                <a:cs typeface="Calibri"/>
              </a:rPr>
              <a:t>para  </a:t>
            </a:r>
            <a:r>
              <a:rPr lang="es-PE" sz="3200" spc="125" dirty="0">
                <a:solidFill>
                  <a:srgbClr val="44131A"/>
                </a:solidFill>
                <a:cs typeface="Calibri"/>
              </a:rPr>
              <a:t>tolerar</a:t>
            </a:r>
            <a:r>
              <a:rPr lang="es-PE" sz="3200" spc="105" dirty="0">
                <a:solidFill>
                  <a:srgbClr val="44131A"/>
                </a:solidFill>
                <a:cs typeface="Calibri"/>
              </a:rPr>
              <a:t>  </a:t>
            </a:r>
            <a:r>
              <a:rPr lang="es-PE" sz="3200" spc="150" dirty="0">
                <a:solidFill>
                  <a:srgbClr val="44131A"/>
                </a:solidFill>
                <a:cs typeface="Calibri"/>
              </a:rPr>
              <a:t>ambigüedades</a:t>
            </a:r>
            <a:endParaRPr lang="es-PE" sz="3200" dirty="0">
              <a:cs typeface="Calibri"/>
            </a:endParaRPr>
          </a:p>
          <a:p>
            <a:pPr marL="240665" marR="781050" indent="-228600">
              <a:lnSpc>
                <a:spcPct val="109800"/>
              </a:lnSpc>
              <a:spcBef>
                <a:spcPts val="1350"/>
              </a:spcBef>
              <a:buClr>
                <a:srgbClr val="A62C52"/>
              </a:buClr>
              <a:buSzPct val="112500"/>
              <a:buFont typeface="Arial"/>
              <a:buChar char="•"/>
              <a:tabLst>
                <a:tab pos="241300" algn="l"/>
              </a:tabLst>
            </a:pPr>
            <a:r>
              <a:rPr lang="es-PE" sz="3200" spc="145" dirty="0">
                <a:solidFill>
                  <a:srgbClr val="44131A"/>
                </a:solidFill>
                <a:cs typeface="Calibri"/>
              </a:rPr>
              <a:t>Capacidad </a:t>
            </a:r>
            <a:r>
              <a:rPr lang="es-PE" sz="3200" spc="140" dirty="0">
                <a:solidFill>
                  <a:srgbClr val="44131A"/>
                </a:solidFill>
                <a:cs typeface="Calibri"/>
              </a:rPr>
              <a:t>para  </a:t>
            </a:r>
            <a:r>
              <a:rPr lang="es-PE" sz="3200" spc="145" dirty="0">
                <a:solidFill>
                  <a:srgbClr val="44131A"/>
                </a:solidFill>
                <a:cs typeface="Calibri"/>
              </a:rPr>
              <a:t>adaptar </a:t>
            </a:r>
            <a:r>
              <a:rPr lang="es-PE" sz="3200" spc="105" dirty="0">
                <a:solidFill>
                  <a:srgbClr val="44131A"/>
                </a:solidFill>
                <a:cs typeface="Calibri"/>
              </a:rPr>
              <a:t>la  </a:t>
            </a:r>
            <a:r>
              <a:rPr lang="es-PE" sz="3200" spc="145" dirty="0">
                <a:solidFill>
                  <a:srgbClr val="44131A"/>
                </a:solidFill>
                <a:cs typeface="Calibri"/>
              </a:rPr>
              <a:t>comunicación </a:t>
            </a:r>
            <a:r>
              <a:rPr lang="es-PE" sz="3200" spc="140" dirty="0">
                <a:solidFill>
                  <a:srgbClr val="44131A"/>
                </a:solidFill>
                <a:cs typeface="Calibri"/>
              </a:rPr>
              <a:t>y</a:t>
            </a:r>
            <a:r>
              <a:rPr lang="es-PE" sz="3200" spc="-6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3200" spc="110" dirty="0">
                <a:solidFill>
                  <a:srgbClr val="44131A"/>
                </a:solidFill>
                <a:cs typeface="Calibri"/>
              </a:rPr>
              <a:t>el  </a:t>
            </a:r>
            <a:r>
              <a:rPr lang="es-PE" sz="3200" spc="145" dirty="0">
                <a:solidFill>
                  <a:srgbClr val="44131A"/>
                </a:solidFill>
                <a:cs typeface="Calibri"/>
              </a:rPr>
              <a:t>comportamiento</a:t>
            </a:r>
            <a:endParaRPr lang="es-PE" sz="3200" dirty="0"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26809" y="1019632"/>
            <a:ext cx="4674716" cy="4817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566490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176"/>
            <a:ext cx="228776" cy="2287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A3D354-69C1-4E0B-86EC-D806A833A2F9}"/>
              </a:ext>
            </a:extLst>
          </p:cNvPr>
          <p:cNvSpPr txBox="1"/>
          <p:nvPr/>
        </p:nvSpPr>
        <p:spPr>
          <a:xfrm>
            <a:off x="6858000" y="3124200"/>
            <a:ext cx="2971800" cy="1323439"/>
          </a:xfrm>
          <a:prstGeom prst="rect">
            <a:avLst/>
          </a:prstGeom>
          <a:solidFill>
            <a:srgbClr val="FEDFD6"/>
          </a:solidFill>
        </p:spPr>
        <p:txBody>
          <a:bodyPr wrap="square" rtlCol="0">
            <a:spAutoFit/>
          </a:bodyPr>
          <a:lstStyle/>
          <a:p>
            <a:r>
              <a:rPr lang="es-PE" sz="4000" b="1" dirty="0">
                <a:solidFill>
                  <a:srgbClr val="BA7D78"/>
                </a:solidFill>
              </a:rPr>
              <a:t>Competencia</a:t>
            </a:r>
          </a:p>
          <a:p>
            <a:r>
              <a:rPr lang="es-PE" sz="4000" b="1" dirty="0">
                <a:solidFill>
                  <a:srgbClr val="BA7D78"/>
                </a:solidFill>
              </a:rPr>
              <a:t>Intercultural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5680" y="2762529"/>
            <a:ext cx="768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72170" y="487527"/>
            <a:ext cx="8844591" cy="58816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144126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0C1CA6-E41F-4247-BBE6-96044F2E0FCA}"/>
              </a:ext>
            </a:extLst>
          </p:cNvPr>
          <p:cNvSpPr/>
          <p:nvPr/>
        </p:nvSpPr>
        <p:spPr>
          <a:xfrm>
            <a:off x="4013201" y="3094780"/>
            <a:ext cx="4165600" cy="707886"/>
          </a:xfrm>
          <a:prstGeom prst="rect">
            <a:avLst/>
          </a:prstGeom>
          <a:solidFill>
            <a:srgbClr val="EBF6FD"/>
          </a:solidFill>
          <a:effectLst>
            <a:glow rad="101600">
              <a:srgbClr val="EBF6FD">
                <a:alpha val="60000"/>
              </a:srgb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>
                <a:ln/>
                <a:solidFill>
                  <a:prstClr val="black"/>
                </a:solidFill>
                <a:latin typeface="Comic Sans MS" panose="030F0902030302020204" pitchFamily="66" charset="0"/>
              </a:rPr>
              <a:t>BIENVENIDOS  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82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304" y="1030147"/>
            <a:ext cx="5332095" cy="4564069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240665" marR="154305" indent="-228600">
              <a:lnSpc>
                <a:spcPts val="2950"/>
              </a:lnSpc>
              <a:spcBef>
                <a:spcPts val="489"/>
              </a:spcBef>
              <a:buClr>
                <a:srgbClr val="A62C52"/>
              </a:buClr>
              <a:buSzPct val="112727"/>
              <a:buFont typeface="Arial"/>
              <a:buChar char="•"/>
              <a:tabLst>
                <a:tab pos="241300" algn="l"/>
              </a:tabLst>
            </a:pPr>
            <a:r>
              <a:rPr lang="es-PE" sz="2750" spc="120" dirty="0">
                <a:solidFill>
                  <a:srgbClr val="44131A"/>
                </a:solidFill>
                <a:cs typeface="Calibri"/>
              </a:rPr>
              <a:t>Apertura </a:t>
            </a:r>
            <a:r>
              <a:rPr lang="es-PE" sz="2750" spc="110" dirty="0">
                <a:solidFill>
                  <a:srgbClr val="44131A"/>
                </a:solidFill>
                <a:cs typeface="Calibri"/>
              </a:rPr>
              <a:t>hacia </a:t>
            </a:r>
            <a:r>
              <a:rPr lang="es-PE" sz="2750" spc="100" dirty="0">
                <a:solidFill>
                  <a:srgbClr val="44131A"/>
                </a:solidFill>
                <a:cs typeface="Calibri"/>
              </a:rPr>
              <a:t>los </a:t>
            </a:r>
            <a:r>
              <a:rPr lang="es-PE" sz="2750" spc="140" dirty="0">
                <a:solidFill>
                  <a:srgbClr val="44131A"/>
                </a:solidFill>
                <a:cs typeface="Calibri"/>
              </a:rPr>
              <a:t>demás </a:t>
            </a:r>
            <a:r>
              <a:rPr lang="es-PE" sz="2750" spc="120" dirty="0">
                <a:solidFill>
                  <a:srgbClr val="44131A"/>
                </a:solidFill>
                <a:cs typeface="Calibri"/>
              </a:rPr>
              <a:t>y hacia </a:t>
            </a:r>
            <a:r>
              <a:rPr lang="es-PE" sz="2750" spc="110" dirty="0">
                <a:solidFill>
                  <a:srgbClr val="44131A"/>
                </a:solidFill>
                <a:cs typeface="Calibri"/>
              </a:rPr>
              <a:t>otras</a:t>
            </a:r>
            <a:r>
              <a:rPr lang="es-PE" sz="2750" spc="-13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750" spc="110" dirty="0">
                <a:solidFill>
                  <a:srgbClr val="44131A"/>
                </a:solidFill>
                <a:cs typeface="Calibri"/>
              </a:rPr>
              <a:t>culturas</a:t>
            </a:r>
            <a:endParaRPr lang="es-PE" sz="2750" dirty="0">
              <a:cs typeface="Calibri"/>
            </a:endParaRPr>
          </a:p>
          <a:p>
            <a:pPr marL="240665" marR="5080" indent="-228600">
              <a:lnSpc>
                <a:spcPts val="2950"/>
              </a:lnSpc>
              <a:spcBef>
                <a:spcPts val="1320"/>
              </a:spcBef>
              <a:buClr>
                <a:srgbClr val="A62C52"/>
              </a:buClr>
              <a:buSzPct val="112727"/>
              <a:buFont typeface="Arial"/>
              <a:buChar char="•"/>
              <a:tabLst>
                <a:tab pos="241300" algn="l"/>
              </a:tabLst>
            </a:pPr>
            <a:r>
              <a:rPr lang="es-PE" sz="2750" spc="135" dirty="0">
                <a:solidFill>
                  <a:srgbClr val="44131A"/>
                </a:solidFill>
                <a:cs typeface="Calibri"/>
              </a:rPr>
              <a:t>Deseo de </a:t>
            </a:r>
            <a:r>
              <a:rPr lang="es-PE" sz="2750" spc="125" dirty="0">
                <a:solidFill>
                  <a:srgbClr val="44131A"/>
                </a:solidFill>
                <a:cs typeface="Calibri"/>
              </a:rPr>
              <a:t>aprender </a:t>
            </a:r>
            <a:r>
              <a:rPr lang="es-PE" sz="2750" spc="120" dirty="0">
                <a:solidFill>
                  <a:srgbClr val="44131A"/>
                </a:solidFill>
                <a:cs typeface="Calibri"/>
              </a:rPr>
              <a:t>y </a:t>
            </a:r>
            <a:r>
              <a:rPr lang="es-PE" sz="2750" spc="100" dirty="0">
                <a:solidFill>
                  <a:srgbClr val="44131A"/>
                </a:solidFill>
                <a:cs typeface="Calibri"/>
              </a:rPr>
              <a:t>participar </a:t>
            </a:r>
            <a:r>
              <a:rPr lang="es-PE" sz="2750" spc="140" dirty="0">
                <a:solidFill>
                  <a:srgbClr val="44131A"/>
                </a:solidFill>
                <a:cs typeface="Calibri"/>
              </a:rPr>
              <a:t>en</a:t>
            </a:r>
            <a:r>
              <a:rPr lang="es-PE" sz="2750" spc="-1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750" spc="110" dirty="0">
                <a:solidFill>
                  <a:srgbClr val="44131A"/>
                </a:solidFill>
                <a:cs typeface="Calibri"/>
              </a:rPr>
              <a:t>diferentes </a:t>
            </a:r>
            <a:r>
              <a:rPr lang="es-PE" sz="2750" spc="100" dirty="0">
                <a:solidFill>
                  <a:srgbClr val="44131A"/>
                </a:solidFill>
                <a:cs typeface="Calibri"/>
              </a:rPr>
              <a:t>culturas</a:t>
            </a:r>
            <a:endParaRPr lang="es-PE" sz="2750" dirty="0">
              <a:cs typeface="Calibri"/>
            </a:endParaRPr>
          </a:p>
          <a:p>
            <a:pPr marL="240665" marR="5080" indent="-228600">
              <a:lnSpc>
                <a:spcPts val="2950"/>
              </a:lnSpc>
              <a:spcBef>
                <a:spcPts val="1320"/>
              </a:spcBef>
              <a:buClr>
                <a:srgbClr val="A62C52"/>
              </a:buClr>
              <a:buSzPct val="112727"/>
              <a:buFont typeface="Arial"/>
              <a:buChar char="•"/>
              <a:tabLst>
                <a:tab pos="241300" algn="l"/>
              </a:tabLst>
            </a:pPr>
            <a:r>
              <a:rPr lang="es-PE" sz="2750" spc="114" dirty="0">
                <a:solidFill>
                  <a:srgbClr val="44131A"/>
                </a:solidFill>
                <a:cs typeface="Calibri"/>
              </a:rPr>
              <a:t>Entender </a:t>
            </a:r>
            <a:r>
              <a:rPr lang="es-PE" sz="2750" spc="-5" dirty="0">
                <a:solidFill>
                  <a:srgbClr val="44131A"/>
                </a:solidFill>
                <a:cs typeface="Calibri"/>
              </a:rPr>
              <a:t>la</a:t>
            </a:r>
            <a:r>
              <a:rPr lang="es-PE" sz="2750" spc="-9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750" spc="-5" dirty="0">
                <a:solidFill>
                  <a:srgbClr val="44131A"/>
                </a:solidFill>
                <a:cs typeface="Calibri"/>
              </a:rPr>
              <a:t>interacción intercultural </a:t>
            </a:r>
            <a:r>
              <a:rPr lang="es-PE" sz="2750" spc="155" dirty="0">
                <a:solidFill>
                  <a:srgbClr val="44131A"/>
                </a:solidFill>
                <a:cs typeface="Calibri"/>
              </a:rPr>
              <a:t>como </a:t>
            </a:r>
            <a:r>
              <a:rPr lang="es-PE" sz="2750" spc="135" dirty="0">
                <a:solidFill>
                  <a:srgbClr val="44131A"/>
                </a:solidFill>
                <a:cs typeface="Calibri"/>
              </a:rPr>
              <a:t>una </a:t>
            </a:r>
            <a:r>
              <a:rPr lang="es-PE" sz="2750" spc="130" dirty="0">
                <a:solidFill>
                  <a:srgbClr val="44131A"/>
                </a:solidFill>
                <a:cs typeface="Calibri"/>
              </a:rPr>
              <a:t>manera </a:t>
            </a:r>
            <a:r>
              <a:rPr lang="es-PE" sz="2750" spc="135" dirty="0">
                <a:solidFill>
                  <a:srgbClr val="44131A"/>
                </a:solidFill>
                <a:cs typeface="Calibri"/>
              </a:rPr>
              <a:t>de </a:t>
            </a:r>
            <a:r>
              <a:rPr lang="es-PE" sz="2750" spc="105" dirty="0">
                <a:solidFill>
                  <a:srgbClr val="44131A"/>
                </a:solidFill>
                <a:cs typeface="Calibri"/>
              </a:rPr>
              <a:t>vivir, </a:t>
            </a:r>
            <a:r>
              <a:rPr lang="es-PE" sz="2750" spc="140" dirty="0">
                <a:solidFill>
                  <a:srgbClr val="44131A"/>
                </a:solidFill>
                <a:cs typeface="Calibri"/>
              </a:rPr>
              <a:t>no </a:t>
            </a:r>
            <a:r>
              <a:rPr lang="es-PE" sz="2750" spc="155" dirty="0">
                <a:solidFill>
                  <a:srgbClr val="44131A"/>
                </a:solidFill>
                <a:cs typeface="Calibri"/>
              </a:rPr>
              <a:t>como </a:t>
            </a:r>
            <a:r>
              <a:rPr lang="es-PE" sz="2750" spc="140" dirty="0">
                <a:solidFill>
                  <a:srgbClr val="44131A"/>
                </a:solidFill>
                <a:cs typeface="Calibri"/>
              </a:rPr>
              <a:t>un </a:t>
            </a:r>
            <a:r>
              <a:rPr lang="es-PE" sz="2750" spc="130" dirty="0">
                <a:solidFill>
                  <a:srgbClr val="44131A"/>
                </a:solidFill>
                <a:cs typeface="Calibri"/>
              </a:rPr>
              <a:t>problema </a:t>
            </a:r>
            <a:r>
              <a:rPr lang="es-PE" sz="2750" spc="140" dirty="0">
                <a:solidFill>
                  <a:srgbClr val="44131A"/>
                </a:solidFill>
                <a:cs typeface="Calibri"/>
              </a:rPr>
              <a:t>que </a:t>
            </a:r>
            <a:r>
              <a:rPr lang="es-PE" sz="2750" spc="130" dirty="0">
                <a:solidFill>
                  <a:srgbClr val="44131A"/>
                </a:solidFill>
                <a:cs typeface="Calibri"/>
              </a:rPr>
              <a:t>hay</a:t>
            </a:r>
            <a:r>
              <a:rPr lang="es-PE" sz="2750" spc="-25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750" spc="140" dirty="0">
                <a:solidFill>
                  <a:srgbClr val="44131A"/>
                </a:solidFill>
                <a:cs typeface="Calibri"/>
              </a:rPr>
              <a:t>que </a:t>
            </a:r>
            <a:r>
              <a:rPr lang="es-PE" sz="2750" spc="110" dirty="0">
                <a:solidFill>
                  <a:srgbClr val="44131A"/>
                </a:solidFill>
                <a:cs typeface="Calibri"/>
              </a:rPr>
              <a:t>resolver</a:t>
            </a:r>
            <a:endParaRPr lang="es-PE" sz="2750" dirty="0"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30"/>
              </a:spcBef>
              <a:buClr>
                <a:srgbClr val="A62C52"/>
              </a:buClr>
              <a:buSzPct val="112727"/>
              <a:buFont typeface="Arial"/>
              <a:buChar char="•"/>
              <a:tabLst>
                <a:tab pos="240665" algn="l"/>
              </a:tabLst>
            </a:pPr>
            <a:r>
              <a:rPr lang="es-PE" sz="2750" spc="114" dirty="0">
                <a:solidFill>
                  <a:srgbClr val="44131A"/>
                </a:solidFill>
                <a:cs typeface="Calibri"/>
              </a:rPr>
              <a:t>Poner atención sin juzgar </a:t>
            </a:r>
            <a:endParaRPr lang="es-PE" sz="2750" dirty="0"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65"/>
              </a:spcBef>
              <a:buClr>
                <a:srgbClr val="A62C52"/>
              </a:buClr>
              <a:buSzPct val="112727"/>
              <a:buFont typeface="Arial"/>
              <a:buChar char="•"/>
              <a:tabLst>
                <a:tab pos="241300" algn="l"/>
              </a:tabLst>
            </a:pPr>
            <a:endParaRPr sz="27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3617976"/>
            <a:ext cx="4264660" cy="447558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240665" marR="5080">
              <a:lnSpc>
                <a:spcPts val="2950"/>
              </a:lnSpc>
              <a:spcBef>
                <a:spcPts val="490"/>
              </a:spcBef>
              <a:tabLst>
                <a:tab pos="2308860" algn="l"/>
              </a:tabLst>
            </a:pPr>
            <a:endParaRPr sz="275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26809" y="1019632"/>
            <a:ext cx="4674716" cy="4817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527053" y="3084690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611" y="88176"/>
            <a:ext cx="228776" cy="2287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66530" y="0"/>
            <a:ext cx="7617459" cy="6858000"/>
          </a:xfrm>
          <a:custGeom>
            <a:avLst/>
            <a:gdLst/>
            <a:ahLst/>
            <a:cxnLst/>
            <a:rect l="l" t="t" r="r" b="b"/>
            <a:pathLst>
              <a:path w="7617459" h="6858000">
                <a:moveTo>
                  <a:pt x="0" y="6858000"/>
                </a:moveTo>
                <a:lnTo>
                  <a:pt x="7616952" y="6858000"/>
                </a:lnTo>
                <a:lnTo>
                  <a:pt x="7616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07216" y="2238451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769A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7216" y="3710025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2F7A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16475" y="457377"/>
            <a:ext cx="7004050" cy="0"/>
          </a:xfrm>
          <a:custGeom>
            <a:avLst/>
            <a:gdLst/>
            <a:ahLst/>
            <a:cxnLst/>
            <a:rect l="l" t="t" r="r" b="b"/>
            <a:pathLst>
              <a:path w="7004050">
                <a:moveTo>
                  <a:pt x="0" y="0"/>
                </a:moveTo>
                <a:lnTo>
                  <a:pt x="7003783" y="0"/>
                </a:lnTo>
              </a:path>
            </a:pathLst>
          </a:custGeom>
          <a:ln w="12700">
            <a:solidFill>
              <a:srgbClr val="A792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74835" y="2362200"/>
            <a:ext cx="2816861" cy="2337178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3590"/>
              </a:lnSpc>
              <a:spcBef>
                <a:spcPts val="225"/>
              </a:spcBef>
            </a:pPr>
            <a:r>
              <a:rPr sz="3000" b="1" spc="1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Considerar</a:t>
            </a:r>
            <a:r>
              <a:rPr sz="3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000" b="1" spc="2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</a:t>
            </a:r>
            <a:r>
              <a:rPr sz="3000" b="1" spc="1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alguien </a:t>
            </a:r>
            <a:r>
              <a:rPr sz="3000" b="1" spc="2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 </a:t>
            </a:r>
            <a:r>
              <a:rPr sz="30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 </a:t>
            </a:r>
            <a:r>
              <a:rPr sz="3000" b="1" spc="1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perspectiva  </a:t>
            </a:r>
            <a:r>
              <a:rPr sz="3000" b="1" spc="1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</a:t>
            </a:r>
            <a:endParaRPr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611" y="88684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925050" y="683488"/>
            <a:ext cx="1424305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5" dirty="0">
                <a:latin typeface="Arial"/>
                <a:cs typeface="Arial"/>
              </a:rPr>
              <a:t>.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BD760A8-0868-4391-9B2B-B8DB15674771}"/>
              </a:ext>
            </a:extLst>
          </p:cNvPr>
          <p:cNvSpPr txBox="1"/>
          <p:nvPr/>
        </p:nvSpPr>
        <p:spPr>
          <a:xfrm>
            <a:off x="4916651" y="683488"/>
            <a:ext cx="6785179" cy="5031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lvl="0">
              <a:lnSpc>
                <a:spcPct val="114000"/>
              </a:lnSpc>
              <a:spcBef>
                <a:spcPts val="20"/>
              </a:spcBef>
              <a:defRPr/>
            </a:pPr>
            <a:r>
              <a:rPr lang="es-PE" sz="2000" b="1" dirty="0">
                <a:latin typeface="Arial" panose="020B0604020202020204" pitchFamily="34" charset="0"/>
                <a:cs typeface="Arial" panose="020B0604020202020204" pitchFamily="34" charset="0"/>
              </a:rPr>
              <a:t>¿Qué </a:t>
            </a:r>
            <a:r>
              <a:rPr lang="es-PE"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puedo aprender de esta persona? 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Como hijo de Dios,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él o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ella es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mi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hermana,</a:t>
            </a:r>
            <a:r>
              <a:rPr lang="es-PE"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mi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hermano, no un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reto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que superar,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sino</a:t>
            </a:r>
            <a:r>
              <a:rPr lang="es-PE"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más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bien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colaborador en la búsqueda</a:t>
            </a:r>
            <a:r>
              <a:rPr lang="es-PE"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de puntos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en común. </a:t>
            </a:r>
          </a:p>
          <a:p>
            <a:pPr marL="12700" marR="5080" lvl="0">
              <a:lnSpc>
                <a:spcPct val="150000"/>
              </a:lnSpc>
              <a:spcBef>
                <a:spcPts val="20"/>
              </a:spcBef>
              <a:defRPr/>
            </a:pPr>
            <a:endParaRPr lang="es-PE" sz="20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lvl="0">
              <a:lnSpc>
                <a:spcPct val="114000"/>
              </a:lnSpc>
              <a:spcBef>
                <a:spcPts val="20"/>
              </a:spcBef>
              <a:defRPr/>
            </a:pPr>
            <a:r>
              <a:rPr lang="es-PE"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¿Qué espero de</a:t>
            </a:r>
            <a:r>
              <a:rPr lang="es-PE" sz="20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este diálogo?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¿Qué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preguntas puedo hacer</a:t>
            </a:r>
            <a:r>
              <a:rPr lang="es-PE"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me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ayuden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a comprender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mejor</a:t>
            </a:r>
            <a:r>
              <a:rPr lang="es-PE" sz="20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sus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creencias,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costumbres, valores</a:t>
            </a:r>
            <a:r>
              <a:rPr lang="es-PE"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PE" sz="2000" spc="-25" dirty="0">
                <a:latin typeface="Arial" panose="020B0604020202020204" pitchFamily="34" charset="0"/>
                <a:cs typeface="Arial" panose="020B0604020202020204" pitchFamily="34" charset="0"/>
              </a:rPr>
              <a:t>perspectivas?</a:t>
            </a:r>
            <a:endParaRPr lang="es-P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14000"/>
              </a:lnSpc>
              <a:spcBef>
                <a:spcPts val="100"/>
              </a:spcBef>
            </a:pPr>
            <a:endParaRPr lang="es-PE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14000"/>
              </a:lnSpc>
              <a:spcBef>
                <a:spcPts val="100"/>
              </a:spcBef>
            </a:pP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¿</a:t>
            </a:r>
            <a:r>
              <a:rPr lang="es-PE" sz="2000" b="1" dirty="0">
                <a:latin typeface="Arial" panose="020B0604020202020204" pitchFamily="34" charset="0"/>
                <a:cs typeface="Arial" panose="020B0604020202020204" pitchFamily="34" charset="0"/>
              </a:rPr>
              <a:t>Qué </a:t>
            </a:r>
            <a:r>
              <a:rPr lang="es-PE"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puedo aportar </a:t>
            </a:r>
            <a:r>
              <a:rPr lang="es-PE" sz="20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PE"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PE" sz="200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b="1" dirty="0">
                <a:latin typeface="Arial" panose="020B0604020202020204" pitchFamily="34" charset="0"/>
                <a:cs typeface="Arial" panose="020B0604020202020204" pitchFamily="34" charset="0"/>
              </a:rPr>
              <a:t>conversación?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 ¿Cómo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pueden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mis valores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ayudarme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estar abierto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PE" sz="2000" spc="-5" dirty="0">
                <a:latin typeface="Arial" panose="020B0604020202020204" pitchFamily="34" charset="0"/>
                <a:cs typeface="Arial" panose="020B0604020202020204" pitchFamily="34" charset="0"/>
              </a:rPr>
              <a:t>encontrar puntos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en común y  compromisos? </a:t>
            </a:r>
          </a:p>
          <a:p>
            <a:pPr marL="12700" lvl="0">
              <a:spcBef>
                <a:spcPts val="100"/>
              </a:spcBef>
              <a:defRPr/>
            </a:pPr>
            <a:endParaRPr lang="es-ES" dirty="0">
              <a:cs typeface="Arial"/>
            </a:endParaRPr>
          </a:p>
          <a:p>
            <a:pPr marL="12700" lvl="0">
              <a:lnSpc>
                <a:spcPts val="1015"/>
              </a:lnSpc>
              <a:spcBef>
                <a:spcPts val="100"/>
              </a:spcBef>
              <a:defRPr/>
            </a:pPr>
            <a:endParaRPr lang="es-ES" dirty="0">
              <a:latin typeface="Arial"/>
              <a:cs typeface="Arial"/>
            </a:endParaRPr>
          </a:p>
          <a:p>
            <a:pPr marL="12700" lvl="0">
              <a:lnSpc>
                <a:spcPts val="1015"/>
              </a:lnSpc>
              <a:spcBef>
                <a:spcPts val="100"/>
              </a:spcBef>
              <a:defRPr/>
            </a:pPr>
            <a:endParaRPr lang="es-ES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63" y="3890066"/>
            <a:ext cx="12189460" cy="2955290"/>
          </a:xfrm>
          <a:custGeom>
            <a:avLst/>
            <a:gdLst/>
            <a:ahLst/>
            <a:cxnLst/>
            <a:rect l="l" t="t" r="r" b="b"/>
            <a:pathLst>
              <a:path w="12189460" h="2955290">
                <a:moveTo>
                  <a:pt x="0" y="2955048"/>
                </a:moveTo>
                <a:lnTo>
                  <a:pt x="12188952" y="2955048"/>
                </a:lnTo>
                <a:lnTo>
                  <a:pt x="12188952" y="0"/>
                </a:lnTo>
                <a:lnTo>
                  <a:pt x="0" y="0"/>
                </a:lnTo>
                <a:lnTo>
                  <a:pt x="0" y="2955048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9460" cy="6855459"/>
          </a:xfrm>
          <a:custGeom>
            <a:avLst/>
            <a:gdLst/>
            <a:ahLst/>
            <a:cxnLst/>
            <a:rect l="l" t="t" r="r" b="b"/>
            <a:pathLst>
              <a:path w="12189460" h="6855459">
                <a:moveTo>
                  <a:pt x="12188952" y="0"/>
                </a:moveTo>
                <a:lnTo>
                  <a:pt x="12188952" y="6855371"/>
                </a:lnTo>
                <a:lnTo>
                  <a:pt x="0" y="6855371"/>
                </a:lnTo>
                <a:lnTo>
                  <a:pt x="0" y="0"/>
                </a:lnTo>
              </a:path>
            </a:pathLst>
          </a:custGeom>
          <a:ln w="127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3909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45903" y="567944"/>
            <a:ext cx="5716857" cy="57168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467600" y="2339557"/>
            <a:ext cx="4265343" cy="1256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E" sz="4000" b="1" spc="270" dirty="0">
                <a:solidFill>
                  <a:srgbClr val="FFFFFF"/>
                </a:solidFill>
                <a:latin typeface="Calibri"/>
                <a:cs typeface="Calibri"/>
              </a:rPr>
              <a:t>Compromisos</a:t>
            </a:r>
            <a:r>
              <a:rPr lang="es-PE" sz="4000" b="1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E" sz="4000" b="1" spc="275" dirty="0">
                <a:solidFill>
                  <a:srgbClr val="FFFFFF"/>
                </a:solidFill>
                <a:latin typeface="Calibri"/>
                <a:cs typeface="Calibri"/>
              </a:rPr>
              <a:t>finales</a:t>
            </a:r>
            <a:endParaRPr lang="es-PE" sz="4000" dirty="0">
              <a:latin typeface="Calibri"/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F59C9F-0536-482E-AD98-B6CF68B79B57}"/>
              </a:ext>
            </a:extLst>
          </p:cNvPr>
          <p:cNvSpPr txBox="1"/>
          <p:nvPr/>
        </p:nvSpPr>
        <p:spPr>
          <a:xfrm>
            <a:off x="1524000" y="2853554"/>
            <a:ext cx="2994399" cy="923330"/>
          </a:xfrm>
          <a:prstGeom prst="rect">
            <a:avLst/>
          </a:prstGeom>
          <a:solidFill>
            <a:srgbClr val="FEDFD6"/>
          </a:solidFill>
        </p:spPr>
        <p:txBody>
          <a:bodyPr wrap="square" rtlCol="0">
            <a:spAutoFit/>
          </a:bodyPr>
          <a:lstStyle/>
          <a:p>
            <a:r>
              <a:rPr lang="es-PE" sz="5400" b="1" dirty="0">
                <a:solidFill>
                  <a:srgbClr val="BA7D78"/>
                </a:solidFill>
                <a:latin typeface="Arial Rounded MT Bold" panose="020F0704030504030204" pitchFamily="34" charset="0"/>
              </a:rPr>
              <a:t>Cultura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3E586A-4C78-4B1A-9474-EFF644208100}"/>
              </a:ext>
            </a:extLst>
          </p:cNvPr>
          <p:cNvSpPr txBox="1"/>
          <p:nvPr/>
        </p:nvSpPr>
        <p:spPr>
          <a:xfrm>
            <a:off x="7427925" y="4203602"/>
            <a:ext cx="430501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spc="-10" dirty="0">
                <a:latin typeface="Arial"/>
                <a:cs typeface="Arial"/>
              </a:rPr>
              <a:t>¿De </a:t>
            </a:r>
            <a:r>
              <a:rPr lang="es-ES" sz="2000" spc="-5" dirty="0">
                <a:latin typeface="Arial"/>
                <a:cs typeface="Arial"/>
              </a:rPr>
              <a:t>qué  </a:t>
            </a:r>
            <a:r>
              <a:rPr lang="es-ES" sz="2000" dirty="0">
                <a:latin typeface="Arial"/>
                <a:cs typeface="Arial"/>
              </a:rPr>
              <a:t>manera </a:t>
            </a:r>
            <a:r>
              <a:rPr lang="es-ES" sz="2000" spc="-5" dirty="0">
                <a:latin typeface="Arial"/>
                <a:cs typeface="Arial"/>
              </a:rPr>
              <a:t>puede practicar la humildad </a:t>
            </a:r>
            <a:r>
              <a:rPr lang="es-ES" sz="2000" dirty="0">
                <a:latin typeface="Arial"/>
                <a:cs typeface="Arial"/>
              </a:rPr>
              <a:t>cultural </a:t>
            </a:r>
            <a:r>
              <a:rPr lang="es-ES" sz="2000" spc="-5" dirty="0">
                <a:latin typeface="Arial"/>
                <a:cs typeface="Arial"/>
              </a:rPr>
              <a:t>en </a:t>
            </a:r>
            <a:r>
              <a:rPr lang="es-ES" sz="2000" dirty="0">
                <a:latin typeface="Arial"/>
                <a:cs typeface="Arial"/>
              </a:rPr>
              <a:t>su </a:t>
            </a:r>
            <a:r>
              <a:rPr lang="es-ES" sz="2000" spc="-15" dirty="0">
                <a:latin typeface="Arial"/>
                <a:cs typeface="Arial"/>
              </a:rPr>
              <a:t>situación</a:t>
            </a:r>
            <a:r>
              <a:rPr lang="es-ES" sz="2000" spc="-20" dirty="0">
                <a:latin typeface="Arial"/>
                <a:cs typeface="Arial"/>
              </a:rPr>
              <a:t> </a:t>
            </a:r>
            <a:r>
              <a:rPr lang="es-ES" sz="2000" spc="-5" dirty="0">
                <a:latin typeface="Arial"/>
                <a:cs typeface="Arial"/>
              </a:rPr>
              <a:t>personal?</a:t>
            </a:r>
            <a:endParaRPr lang="es-ES" sz="2000" dirty="0">
              <a:latin typeface="Arial"/>
              <a:cs typeface="Arial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611" y="3907264"/>
            <a:ext cx="12189460" cy="2955290"/>
          </a:xfrm>
          <a:custGeom>
            <a:avLst/>
            <a:gdLst/>
            <a:ahLst/>
            <a:cxnLst/>
            <a:rect l="l" t="t" r="r" b="b"/>
            <a:pathLst>
              <a:path w="12189460" h="2955290">
                <a:moveTo>
                  <a:pt x="0" y="2955048"/>
                </a:moveTo>
                <a:lnTo>
                  <a:pt x="12188952" y="2955048"/>
                </a:lnTo>
                <a:lnTo>
                  <a:pt x="12188952" y="0"/>
                </a:lnTo>
                <a:lnTo>
                  <a:pt x="0" y="0"/>
                </a:lnTo>
                <a:lnTo>
                  <a:pt x="0" y="2955048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9460" cy="6855459"/>
          </a:xfrm>
          <a:custGeom>
            <a:avLst/>
            <a:gdLst/>
            <a:ahLst/>
            <a:cxnLst/>
            <a:rect l="l" t="t" r="r" b="b"/>
            <a:pathLst>
              <a:path w="12189460" h="6855459">
                <a:moveTo>
                  <a:pt x="12188952" y="0"/>
                </a:moveTo>
                <a:lnTo>
                  <a:pt x="12188952" y="6855371"/>
                </a:lnTo>
                <a:lnTo>
                  <a:pt x="0" y="6855371"/>
                </a:lnTo>
                <a:lnTo>
                  <a:pt x="0" y="0"/>
                </a:lnTo>
              </a:path>
            </a:pathLst>
          </a:custGeom>
          <a:ln w="127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3909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488555" y="2328900"/>
            <a:ext cx="356044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270" dirty="0">
                <a:solidFill>
                  <a:srgbClr val="FFFFFF"/>
                </a:solidFill>
                <a:latin typeface="Calibri"/>
                <a:cs typeface="Calibri"/>
              </a:rPr>
              <a:t>Compromisos</a:t>
            </a:r>
            <a:r>
              <a:rPr sz="4000" b="1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275" dirty="0">
                <a:solidFill>
                  <a:srgbClr val="FFFFFF"/>
                </a:solidFill>
                <a:latin typeface="Calibri"/>
                <a:cs typeface="Calibri"/>
              </a:rPr>
              <a:t>finales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2000" y="4651637"/>
            <a:ext cx="3810000" cy="1313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E" sz="2100" spc="100" dirty="0">
                <a:latin typeface="Calibri"/>
                <a:cs typeface="Calibri"/>
              </a:rPr>
              <a:t>Pensando </a:t>
            </a:r>
            <a:r>
              <a:rPr lang="es-PE" sz="2100" spc="105" dirty="0">
                <a:latin typeface="Calibri"/>
                <a:cs typeface="Calibri"/>
              </a:rPr>
              <a:t>en </a:t>
            </a:r>
            <a:r>
              <a:rPr lang="es-PE" sz="2100" spc="75" dirty="0">
                <a:latin typeface="Calibri"/>
                <a:cs typeface="Calibri"/>
              </a:rPr>
              <a:t>lo </a:t>
            </a:r>
            <a:r>
              <a:rPr lang="es-PE" sz="2100" spc="105" dirty="0">
                <a:latin typeface="Calibri"/>
                <a:cs typeface="Calibri"/>
              </a:rPr>
              <a:t>que </a:t>
            </a:r>
            <a:r>
              <a:rPr lang="es-PE" sz="2100" spc="95" dirty="0">
                <a:latin typeface="Calibri"/>
                <a:cs typeface="Calibri"/>
              </a:rPr>
              <a:t>vendrá  después </a:t>
            </a:r>
            <a:r>
              <a:rPr lang="es-PE" sz="2100" spc="105" dirty="0">
                <a:latin typeface="Calibri"/>
                <a:cs typeface="Calibri"/>
              </a:rPr>
              <a:t>en </a:t>
            </a:r>
            <a:r>
              <a:rPr lang="es-PE" sz="2100" spc="90" dirty="0">
                <a:latin typeface="Calibri"/>
                <a:cs typeface="Calibri"/>
              </a:rPr>
              <a:t>su camino</a:t>
            </a:r>
            <a:r>
              <a:rPr lang="es-PE" sz="2100" spc="-155" dirty="0">
                <a:latin typeface="Calibri"/>
                <a:cs typeface="Calibri"/>
              </a:rPr>
              <a:t> </a:t>
            </a:r>
            <a:r>
              <a:rPr lang="es-PE" sz="2100" spc="80" dirty="0">
                <a:latin typeface="Calibri"/>
                <a:cs typeface="Calibri"/>
              </a:rPr>
              <a:t>sinodal,</a:t>
            </a:r>
            <a:endParaRPr lang="es-PE" sz="2100" dirty="0">
              <a:latin typeface="Calibri"/>
              <a:cs typeface="Calibri"/>
            </a:endParaRPr>
          </a:p>
          <a:p>
            <a:pPr marL="12700" marR="83185">
              <a:lnSpc>
                <a:spcPts val="2510"/>
              </a:lnSpc>
              <a:spcBef>
                <a:spcPts val="70"/>
              </a:spcBef>
            </a:pPr>
            <a:r>
              <a:rPr lang="es-PE" sz="2100" spc="95" dirty="0">
                <a:latin typeface="Calibri"/>
                <a:cs typeface="Calibri"/>
              </a:rPr>
              <a:t>¿hay </a:t>
            </a:r>
            <a:r>
              <a:rPr lang="es-PE" sz="2100" spc="90" dirty="0">
                <a:latin typeface="Calibri"/>
                <a:cs typeface="Calibri"/>
              </a:rPr>
              <a:t>algún </a:t>
            </a:r>
            <a:r>
              <a:rPr lang="es-PE" sz="2100" spc="105" dirty="0">
                <a:latin typeface="Calibri"/>
                <a:cs typeface="Calibri"/>
              </a:rPr>
              <a:t>tema</a:t>
            </a:r>
            <a:r>
              <a:rPr lang="es-PE" sz="2100" spc="-75" dirty="0">
                <a:latin typeface="Calibri"/>
                <a:cs typeface="Calibri"/>
              </a:rPr>
              <a:t> </a:t>
            </a:r>
            <a:r>
              <a:rPr lang="es-PE" sz="2100" spc="80" dirty="0">
                <a:latin typeface="Calibri"/>
                <a:cs typeface="Calibri"/>
              </a:rPr>
              <a:t>específico  </a:t>
            </a:r>
            <a:r>
              <a:rPr lang="es-PE" sz="2100" spc="105" dirty="0">
                <a:latin typeface="Calibri"/>
                <a:cs typeface="Calibri"/>
              </a:rPr>
              <a:t>que </a:t>
            </a:r>
            <a:r>
              <a:rPr lang="es-PE" sz="2100" spc="95" dirty="0">
                <a:latin typeface="Calibri"/>
                <a:cs typeface="Calibri"/>
              </a:rPr>
              <a:t>desee</a:t>
            </a:r>
            <a:r>
              <a:rPr lang="es-PE" sz="2100" spc="-25" dirty="0">
                <a:latin typeface="Calibri"/>
                <a:cs typeface="Calibri"/>
              </a:rPr>
              <a:t> </a:t>
            </a:r>
            <a:r>
              <a:rPr lang="es-PE" sz="2100" spc="80" dirty="0">
                <a:latin typeface="Calibri"/>
                <a:cs typeface="Calibri"/>
              </a:rPr>
              <a:t>profundizar?</a:t>
            </a:r>
            <a:endParaRPr lang="es-PE" sz="21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38800" y="4299996"/>
            <a:ext cx="4893945" cy="216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1450">
              <a:lnSpc>
                <a:spcPct val="100000"/>
              </a:lnSpc>
              <a:spcBef>
                <a:spcPts val="100"/>
              </a:spcBef>
              <a:buSzPct val="114285"/>
              <a:buFont typeface="Arial"/>
              <a:buChar char="•"/>
              <a:tabLst>
                <a:tab pos="184785" algn="l"/>
              </a:tabLst>
            </a:pPr>
            <a:r>
              <a:rPr lang="es-PE" sz="2100" spc="135" dirty="0">
                <a:latin typeface="Calibri"/>
                <a:cs typeface="Calibri"/>
              </a:rPr>
              <a:t>Escucha</a:t>
            </a:r>
            <a:r>
              <a:rPr lang="es-PE" sz="2100" spc="45" dirty="0">
                <a:latin typeface="Calibri"/>
                <a:cs typeface="Calibri"/>
              </a:rPr>
              <a:t> </a:t>
            </a:r>
            <a:r>
              <a:rPr lang="es-PE" sz="2100" spc="145" dirty="0">
                <a:latin typeface="Calibri"/>
                <a:cs typeface="Calibri"/>
              </a:rPr>
              <a:t>profunda</a:t>
            </a:r>
            <a:endParaRPr lang="es-PE" sz="2100" dirty="0">
              <a:latin typeface="Calibri"/>
              <a:cs typeface="Calibri"/>
            </a:endParaRPr>
          </a:p>
          <a:p>
            <a:pPr marL="184785" indent="-171450">
              <a:lnSpc>
                <a:spcPct val="100000"/>
              </a:lnSpc>
              <a:spcBef>
                <a:spcPts val="365"/>
              </a:spcBef>
              <a:buSzPct val="114285"/>
              <a:buFont typeface="Arial"/>
              <a:buChar char="•"/>
              <a:tabLst>
                <a:tab pos="184785" algn="l"/>
              </a:tabLst>
            </a:pPr>
            <a:r>
              <a:rPr lang="es-PE" sz="2100" spc="85" dirty="0">
                <a:latin typeface="Calibri"/>
                <a:cs typeface="Calibri"/>
              </a:rPr>
              <a:t>Conversaciones</a:t>
            </a:r>
            <a:r>
              <a:rPr lang="es-PE" sz="2100" spc="20" dirty="0">
                <a:latin typeface="Calibri"/>
                <a:cs typeface="Calibri"/>
              </a:rPr>
              <a:t> </a:t>
            </a:r>
            <a:r>
              <a:rPr lang="es-PE" sz="2100" spc="80" dirty="0">
                <a:latin typeface="Calibri"/>
                <a:cs typeface="Calibri"/>
              </a:rPr>
              <a:t>espirituales</a:t>
            </a:r>
            <a:endParaRPr lang="es-PE" sz="2100" dirty="0">
              <a:latin typeface="Calibri"/>
              <a:cs typeface="Calibri"/>
            </a:endParaRPr>
          </a:p>
          <a:p>
            <a:pPr marL="184785" indent="-171450">
              <a:lnSpc>
                <a:spcPct val="100000"/>
              </a:lnSpc>
              <a:spcBef>
                <a:spcPts val="359"/>
              </a:spcBef>
              <a:buSzPct val="114285"/>
              <a:buFont typeface="Arial"/>
              <a:buChar char="•"/>
              <a:tabLst>
                <a:tab pos="184785" algn="l"/>
              </a:tabLst>
            </a:pPr>
            <a:r>
              <a:rPr lang="es-PE" sz="2100" spc="140" dirty="0">
                <a:latin typeface="Calibri"/>
                <a:cs typeface="Calibri"/>
              </a:rPr>
              <a:t>Superar </a:t>
            </a:r>
            <a:r>
              <a:rPr lang="es-PE" sz="2100" spc="110" dirty="0">
                <a:latin typeface="Calibri"/>
                <a:cs typeface="Calibri"/>
              </a:rPr>
              <a:t>los</a:t>
            </a:r>
            <a:r>
              <a:rPr lang="es-PE" sz="2100" spc="-25" dirty="0">
                <a:latin typeface="Calibri"/>
                <a:cs typeface="Calibri"/>
              </a:rPr>
              <a:t> </a:t>
            </a:r>
            <a:r>
              <a:rPr lang="es-PE" sz="2100" spc="114" dirty="0">
                <a:latin typeface="Calibri"/>
                <a:cs typeface="Calibri"/>
              </a:rPr>
              <a:t>prejuicios</a:t>
            </a:r>
            <a:endParaRPr lang="es-PE" sz="2100" dirty="0">
              <a:latin typeface="Calibri"/>
              <a:cs typeface="Calibri"/>
            </a:endParaRPr>
          </a:p>
          <a:p>
            <a:pPr marL="185420" marR="5080" indent="-172720">
              <a:lnSpc>
                <a:spcPct val="100000"/>
              </a:lnSpc>
              <a:spcBef>
                <a:spcPts val="285"/>
              </a:spcBef>
              <a:buSzPct val="114285"/>
              <a:buFont typeface="Arial"/>
              <a:buChar char="•"/>
              <a:tabLst>
                <a:tab pos="184150" algn="l"/>
              </a:tabLst>
            </a:pPr>
            <a:r>
              <a:rPr lang="es-PE" sz="2100" spc="114" dirty="0">
                <a:latin typeface="Calibri"/>
                <a:cs typeface="Calibri"/>
              </a:rPr>
              <a:t>Participaci</a:t>
            </a:r>
            <a:r>
              <a:rPr lang="es-PE" sz="2100" spc="114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PE" sz="2100" spc="114" dirty="0">
                <a:latin typeface="Calibri"/>
                <a:cs typeface="Calibri"/>
              </a:rPr>
              <a:t>n en la toma </a:t>
            </a:r>
            <a:r>
              <a:rPr lang="es-PE" sz="2100" spc="100" dirty="0">
                <a:latin typeface="Calibri"/>
                <a:cs typeface="Calibri"/>
              </a:rPr>
              <a:t>de </a:t>
            </a:r>
            <a:r>
              <a:rPr lang="es-PE" sz="2100" spc="85" dirty="0">
                <a:latin typeface="Calibri"/>
                <a:cs typeface="Calibri"/>
              </a:rPr>
              <a:t>decisiones </a:t>
            </a:r>
            <a:endParaRPr lang="es-PE" sz="2100" spc="-130" dirty="0">
              <a:latin typeface="Calibri"/>
              <a:cs typeface="Calibri"/>
            </a:endParaRPr>
          </a:p>
          <a:p>
            <a:pPr marL="185420" marR="5080" indent="-172720">
              <a:lnSpc>
                <a:spcPct val="100000"/>
              </a:lnSpc>
              <a:spcBef>
                <a:spcPts val="285"/>
              </a:spcBef>
              <a:buSzPct val="114285"/>
              <a:buFont typeface="Arial"/>
              <a:buChar char="•"/>
              <a:tabLst>
                <a:tab pos="184150" algn="l"/>
              </a:tabLst>
            </a:pPr>
            <a:r>
              <a:rPr lang="es-PE" sz="2100" spc="130" dirty="0">
                <a:latin typeface="Calibri"/>
                <a:cs typeface="Calibri"/>
              </a:rPr>
              <a:t>Liderazgo </a:t>
            </a:r>
            <a:r>
              <a:rPr lang="es-PE" sz="2100" spc="90" dirty="0">
                <a:latin typeface="Calibri"/>
                <a:cs typeface="Calibri"/>
              </a:rPr>
              <a:t>adaptativo </a:t>
            </a:r>
          </a:p>
          <a:p>
            <a:pPr marL="185420" marR="5080" indent="-172720">
              <a:lnSpc>
                <a:spcPct val="100000"/>
              </a:lnSpc>
              <a:spcBef>
                <a:spcPts val="285"/>
              </a:spcBef>
              <a:buSzPct val="114285"/>
              <a:buFont typeface="Arial"/>
              <a:buChar char="•"/>
              <a:tabLst>
                <a:tab pos="184150" algn="l"/>
              </a:tabLst>
            </a:pPr>
            <a:r>
              <a:rPr lang="es-PE" sz="2100" spc="145" dirty="0">
                <a:latin typeface="Calibri"/>
                <a:cs typeface="Calibri"/>
              </a:rPr>
              <a:t>Puentes</a:t>
            </a:r>
            <a:r>
              <a:rPr lang="es-PE" sz="2100" spc="10" dirty="0">
                <a:latin typeface="Calibri"/>
                <a:cs typeface="Calibri"/>
              </a:rPr>
              <a:t> </a:t>
            </a:r>
            <a:r>
              <a:rPr lang="es-PE" sz="2100" spc="120" dirty="0">
                <a:latin typeface="Calibri"/>
                <a:cs typeface="Calibri"/>
              </a:rPr>
              <a:t>interculturales</a:t>
            </a:r>
            <a:endParaRPr lang="es-PE" sz="2100" dirty="0">
              <a:latin typeface="Calibri"/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3D6AB00-AAEB-42FF-8639-319FC91A6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7268"/>
            <a:ext cx="6615290" cy="36427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769ACC8-E1B4-4CE2-BD5B-B1B8B5F15C05}"/>
              </a:ext>
            </a:extLst>
          </p:cNvPr>
          <p:cNvSpPr txBox="1"/>
          <p:nvPr/>
        </p:nvSpPr>
        <p:spPr>
          <a:xfrm>
            <a:off x="970170" y="580358"/>
            <a:ext cx="265522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3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Recorriendo el Camino de la </a:t>
            </a:r>
            <a:r>
              <a:rPr lang="es-PE" sz="3200" dirty="0" err="1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Sinodalidad</a:t>
            </a:r>
            <a:r>
              <a:rPr lang="es-PE" sz="23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s-PE" sz="23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en las Huellas del </a:t>
            </a:r>
          </a:p>
          <a:p>
            <a:pPr algn="ctr"/>
            <a:r>
              <a:rPr lang="es-PE" sz="23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Papa Francisco</a:t>
            </a:r>
            <a:r>
              <a:rPr lang="en-US" sz="2300" dirty="0"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23FC61-C663-4D30-A1FC-2B5B69C68DA7}"/>
              </a:ext>
            </a:extLst>
          </p:cNvPr>
          <p:cNvSpPr/>
          <p:nvPr/>
        </p:nvSpPr>
        <p:spPr>
          <a:xfrm>
            <a:off x="520789" y="3232216"/>
            <a:ext cx="661528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Un curso de Formación en Liderazgo Sinodal de seis sesiones 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50110" y="1521651"/>
            <a:ext cx="8489240" cy="3814698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527685" marR="932180" indent="-515620">
              <a:lnSpc>
                <a:spcPts val="2770"/>
              </a:lnSpc>
              <a:spcBef>
                <a:spcPts val="229"/>
              </a:spcBef>
              <a:buClr>
                <a:srgbClr val="A62C52"/>
              </a:buClr>
              <a:buSzPct val="114285"/>
              <a:buFont typeface="Calibri"/>
              <a:buAutoNum type="arabicPeriod"/>
              <a:tabLst>
                <a:tab pos="527685" algn="l"/>
                <a:tab pos="528955" algn="l"/>
              </a:tabLst>
            </a:pPr>
            <a:r>
              <a:rPr lang="es-PE" sz="2400" spc="105" dirty="0">
                <a:solidFill>
                  <a:srgbClr val="44131A"/>
                </a:solidFill>
                <a:cs typeface="Times New Roman"/>
              </a:rPr>
              <a:t>¿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Qu</a:t>
            </a:r>
            <a:r>
              <a:rPr lang="es-PE" sz="2400" spc="105" dirty="0">
                <a:solidFill>
                  <a:srgbClr val="44131A"/>
                </a:solidFill>
                <a:cs typeface="Times New Roman"/>
              </a:rPr>
              <a:t>é</a:t>
            </a:r>
            <a:r>
              <a:rPr lang="es-PE" sz="2400" spc="-5" dirty="0">
                <a:solidFill>
                  <a:srgbClr val="44131A"/>
                </a:solidFill>
                <a:cs typeface="Times New Roman"/>
              </a:rPr>
              <a:t> </a:t>
            </a:r>
            <a:r>
              <a:rPr lang="es-PE" sz="2400" spc="90" dirty="0">
                <a:solidFill>
                  <a:srgbClr val="44131A"/>
                </a:solidFill>
                <a:cs typeface="Calibri"/>
              </a:rPr>
              <a:t>har</a:t>
            </a:r>
            <a:r>
              <a:rPr lang="es-PE" sz="2400" spc="90" dirty="0">
                <a:solidFill>
                  <a:srgbClr val="44131A"/>
                </a:solidFill>
                <a:cs typeface="Times New Roman"/>
              </a:rPr>
              <a:t>é</a:t>
            </a:r>
            <a:r>
              <a:rPr lang="es-PE" sz="2400" spc="-5" dirty="0">
                <a:solidFill>
                  <a:srgbClr val="44131A"/>
                </a:solidFill>
                <a:cs typeface="Times New Roman"/>
              </a:rPr>
              <a:t> </a:t>
            </a:r>
            <a:r>
              <a:rPr lang="es-PE" sz="2400" spc="100" dirty="0">
                <a:solidFill>
                  <a:srgbClr val="44131A"/>
                </a:solidFill>
                <a:cs typeface="Calibri"/>
              </a:rPr>
              <a:t>de</a:t>
            </a:r>
            <a:r>
              <a:rPr lang="es-PE" sz="2400" spc="5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manera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diferente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14" dirty="0">
                <a:solidFill>
                  <a:srgbClr val="44131A"/>
                </a:solidFill>
                <a:cs typeface="Calibri"/>
              </a:rPr>
              <a:t>como</a:t>
            </a:r>
            <a:r>
              <a:rPr lang="es-PE" sz="2400" spc="5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resultado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0" dirty="0">
                <a:solidFill>
                  <a:srgbClr val="44131A"/>
                </a:solidFill>
                <a:cs typeface="Calibri"/>
              </a:rPr>
              <a:t>de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65" dirty="0">
                <a:solidFill>
                  <a:srgbClr val="44131A"/>
                </a:solidFill>
                <a:cs typeface="Calibri"/>
              </a:rPr>
              <a:t>la  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experiencia </a:t>
            </a:r>
            <a:r>
              <a:rPr lang="es-PE" sz="2400" spc="80" dirty="0">
                <a:solidFill>
                  <a:srgbClr val="44131A"/>
                </a:solidFill>
                <a:cs typeface="Calibri"/>
              </a:rPr>
              <a:t>del liderazgo</a:t>
            </a:r>
            <a:r>
              <a:rPr lang="es-PE" sz="2400" spc="-3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sinodal?</a:t>
            </a:r>
            <a:endParaRPr lang="es-PE" sz="2400" dirty="0">
              <a:cs typeface="Calibri"/>
            </a:endParaRPr>
          </a:p>
          <a:p>
            <a:pPr marL="527685" marR="5080" indent="-515620">
              <a:lnSpc>
                <a:spcPct val="106500"/>
              </a:lnSpc>
              <a:spcBef>
                <a:spcPts val="905"/>
              </a:spcBef>
              <a:buClr>
                <a:srgbClr val="A62C52"/>
              </a:buClr>
              <a:buSzPct val="114285"/>
              <a:buFont typeface="Calibri"/>
              <a:buAutoNum type="arabicPeriod"/>
              <a:tabLst>
                <a:tab pos="597535" algn="l"/>
                <a:tab pos="598805" algn="l"/>
              </a:tabLst>
            </a:pPr>
            <a:r>
              <a:rPr lang="es-PE" sz="2400" dirty="0"/>
              <a:t>	</a:t>
            </a:r>
            <a:r>
              <a:rPr lang="es-PE" sz="2400" spc="100" dirty="0">
                <a:solidFill>
                  <a:srgbClr val="44131A"/>
                </a:solidFill>
                <a:cs typeface="Times New Roman"/>
              </a:rPr>
              <a:t>¿</a:t>
            </a:r>
            <a:r>
              <a:rPr lang="es-PE" sz="2400" spc="100" dirty="0">
                <a:solidFill>
                  <a:srgbClr val="44131A"/>
                </a:solidFill>
                <a:cs typeface="Calibri"/>
              </a:rPr>
              <a:t>Hay </a:t>
            </a:r>
            <a:r>
              <a:rPr lang="es-PE" sz="2400" spc="90" dirty="0">
                <a:solidFill>
                  <a:srgbClr val="44131A"/>
                </a:solidFill>
                <a:cs typeface="Calibri"/>
              </a:rPr>
              <a:t>alguna </a:t>
            </a:r>
            <a:r>
              <a:rPr lang="es-PE" sz="2400" spc="70" dirty="0">
                <a:solidFill>
                  <a:srgbClr val="44131A"/>
                </a:solidFill>
                <a:cs typeface="Calibri"/>
              </a:rPr>
              <a:t>pol</a:t>
            </a:r>
            <a:r>
              <a:rPr lang="es-PE" sz="2400" spc="70" dirty="0">
                <a:solidFill>
                  <a:srgbClr val="44131A"/>
                </a:solidFill>
                <a:cs typeface="Times New Roman"/>
              </a:rPr>
              <a:t>í</a:t>
            </a:r>
            <a:r>
              <a:rPr lang="es-PE" sz="2400" spc="70" dirty="0">
                <a:solidFill>
                  <a:srgbClr val="44131A"/>
                </a:solidFill>
                <a:cs typeface="Calibri"/>
              </a:rPr>
              <a:t>tica, </a:t>
            </a:r>
            <a:r>
              <a:rPr lang="es-PE" sz="2400" spc="90" dirty="0">
                <a:solidFill>
                  <a:srgbClr val="44131A"/>
                </a:solidFill>
                <a:cs typeface="Calibri"/>
              </a:rPr>
              <a:t>procedimiento </a:t>
            </a:r>
            <a:r>
              <a:rPr lang="es-PE" sz="2400" spc="110" dirty="0">
                <a:solidFill>
                  <a:srgbClr val="44131A"/>
                </a:solidFill>
                <a:cs typeface="Calibri"/>
              </a:rPr>
              <a:t>o 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estructura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que</a:t>
            </a:r>
            <a:r>
              <a:rPr lang="es-PE" sz="2400" spc="-180" dirty="0">
                <a:solidFill>
                  <a:srgbClr val="44131A"/>
                </a:solidFill>
                <a:cs typeface="Calibri"/>
              </a:rPr>
              <a:t> se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pueda </a:t>
            </a:r>
            <a:r>
              <a:rPr lang="es-PE" sz="2400" spc="95" dirty="0">
                <a:solidFill>
                  <a:srgbClr val="44131A"/>
                </a:solidFill>
                <a:cs typeface="Calibri"/>
              </a:rPr>
              <a:t>cambiar </a:t>
            </a:r>
            <a:r>
              <a:rPr lang="es-PE" sz="2400" spc="90" dirty="0">
                <a:solidFill>
                  <a:srgbClr val="44131A"/>
                </a:solidFill>
                <a:cs typeface="Calibri"/>
              </a:rPr>
              <a:t>para dar cabida </a:t>
            </a:r>
            <a:r>
              <a:rPr lang="es-PE" sz="2400" spc="100" dirty="0">
                <a:solidFill>
                  <a:srgbClr val="44131A"/>
                </a:solidFill>
                <a:cs typeface="Calibri"/>
              </a:rPr>
              <a:t>a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una mayor</a:t>
            </a:r>
            <a:r>
              <a:rPr lang="es-PE" sz="2400" spc="-26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85" dirty="0" err="1">
                <a:solidFill>
                  <a:srgbClr val="44131A"/>
                </a:solidFill>
                <a:cs typeface="Calibri"/>
              </a:rPr>
              <a:t>sinodalidad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?</a:t>
            </a:r>
          </a:p>
          <a:p>
            <a:pPr marL="527685" marR="979805" indent="-515620">
              <a:lnSpc>
                <a:spcPts val="2770"/>
              </a:lnSpc>
              <a:spcBef>
                <a:spcPts val="229"/>
              </a:spcBef>
              <a:buClr>
                <a:srgbClr val="A62C52"/>
              </a:buClr>
              <a:buSzPct val="114285"/>
              <a:buFont typeface="Calibri"/>
              <a:buAutoNum type="arabicPeriod" startAt="3"/>
              <a:tabLst>
                <a:tab pos="603250" algn="l"/>
                <a:tab pos="604520" algn="l"/>
              </a:tabLst>
            </a:pPr>
            <a:r>
              <a:rPr lang="es-PE" sz="2400" spc="114" dirty="0">
                <a:solidFill>
                  <a:srgbClr val="44131A"/>
                </a:solidFill>
                <a:cs typeface="Times New Roman"/>
              </a:rPr>
              <a:t>¿</a:t>
            </a:r>
            <a:r>
              <a:rPr lang="es-PE" sz="2400" spc="114" dirty="0">
                <a:solidFill>
                  <a:srgbClr val="44131A"/>
                </a:solidFill>
                <a:cs typeface="Calibri"/>
              </a:rPr>
              <a:t>C</a:t>
            </a:r>
            <a:r>
              <a:rPr lang="es-PE" sz="2400" spc="114" dirty="0">
                <a:solidFill>
                  <a:srgbClr val="44131A"/>
                </a:solidFill>
                <a:cs typeface="Times New Roman"/>
              </a:rPr>
              <a:t>ó</a:t>
            </a:r>
            <a:r>
              <a:rPr lang="es-PE" sz="2400" spc="114" dirty="0">
                <a:solidFill>
                  <a:srgbClr val="44131A"/>
                </a:solidFill>
                <a:cs typeface="Calibri"/>
              </a:rPr>
              <a:t>mo</a:t>
            </a:r>
            <a:r>
              <a:rPr lang="es-PE" sz="2400" spc="4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puedo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95" dirty="0">
                <a:solidFill>
                  <a:srgbClr val="44131A"/>
                </a:solidFill>
                <a:cs typeface="Calibri"/>
              </a:rPr>
              <a:t>comunicar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75" dirty="0">
                <a:solidFill>
                  <a:srgbClr val="44131A"/>
                </a:solidFill>
                <a:cs typeface="Calibri"/>
              </a:rPr>
              <a:t>los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m</a:t>
            </a:r>
            <a:r>
              <a:rPr lang="es-PE" sz="2400" spc="105" dirty="0">
                <a:solidFill>
                  <a:srgbClr val="44131A"/>
                </a:solidFill>
                <a:cs typeface="Times New Roman"/>
              </a:rPr>
              <a:t>é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todos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0" dirty="0">
                <a:solidFill>
                  <a:srgbClr val="44131A"/>
                </a:solidFill>
                <a:cs typeface="Calibri"/>
              </a:rPr>
              <a:t>de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80" dirty="0">
                <a:solidFill>
                  <a:srgbClr val="44131A"/>
                </a:solidFill>
                <a:cs typeface="Calibri"/>
              </a:rPr>
              <a:t>liderazgo</a:t>
            </a:r>
            <a:r>
              <a:rPr lang="es-PE" sz="2400" spc="5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sinodal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0" dirty="0">
                <a:solidFill>
                  <a:srgbClr val="44131A"/>
                </a:solidFill>
                <a:cs typeface="Calibri"/>
              </a:rPr>
              <a:t>a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70" dirty="0">
                <a:solidFill>
                  <a:srgbClr val="44131A"/>
                </a:solidFill>
                <a:cs typeface="Calibri"/>
              </a:rPr>
              <a:t>las  </a:t>
            </a:r>
            <a:r>
              <a:rPr lang="es-PE" sz="2400" spc="90" dirty="0">
                <a:solidFill>
                  <a:srgbClr val="44131A"/>
                </a:solidFill>
                <a:cs typeface="Calibri"/>
              </a:rPr>
              <a:t>personas </a:t>
            </a:r>
            <a:r>
              <a:rPr lang="es-PE" sz="2400" spc="100" dirty="0">
                <a:solidFill>
                  <a:srgbClr val="44131A"/>
                </a:solidFill>
                <a:cs typeface="Calibri"/>
              </a:rPr>
              <a:t>con </a:t>
            </a:r>
            <a:r>
              <a:rPr lang="es-PE" sz="2400" spc="70" dirty="0">
                <a:solidFill>
                  <a:srgbClr val="44131A"/>
                </a:solidFill>
                <a:cs typeface="Calibri"/>
              </a:rPr>
              <a:t>las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que</a:t>
            </a:r>
            <a:r>
              <a:rPr lang="es-PE" sz="2400" spc="-8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trabajo?</a:t>
            </a:r>
            <a:endParaRPr lang="es-PE" sz="2400" dirty="0">
              <a:cs typeface="Calibri"/>
            </a:endParaRPr>
          </a:p>
          <a:p>
            <a:pPr marL="527685" marR="5080" indent="-515620">
              <a:lnSpc>
                <a:spcPct val="106500"/>
              </a:lnSpc>
              <a:spcBef>
                <a:spcPts val="905"/>
              </a:spcBef>
              <a:buClr>
                <a:srgbClr val="A62C52"/>
              </a:buClr>
              <a:buSzPct val="114285"/>
              <a:buFont typeface="Calibri"/>
              <a:buAutoNum type="arabicPeriod" startAt="3"/>
              <a:tabLst>
                <a:tab pos="600710" algn="l"/>
                <a:tab pos="601980" algn="l"/>
              </a:tabLst>
            </a:pPr>
            <a:r>
              <a:rPr lang="es-PE" sz="2400" dirty="0"/>
              <a:t>	</a:t>
            </a:r>
            <a:r>
              <a:rPr lang="es-PE" sz="2400" spc="105" dirty="0">
                <a:solidFill>
                  <a:srgbClr val="44131A"/>
                </a:solidFill>
                <a:cs typeface="Times New Roman"/>
              </a:rPr>
              <a:t>¿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Qu</a:t>
            </a:r>
            <a:r>
              <a:rPr lang="es-PE" sz="2400" spc="105" dirty="0">
                <a:solidFill>
                  <a:srgbClr val="44131A"/>
                </a:solidFill>
                <a:cs typeface="Times New Roman"/>
              </a:rPr>
              <a:t>é</a:t>
            </a:r>
            <a:r>
              <a:rPr lang="es-PE" sz="2400" spc="-5" dirty="0">
                <a:solidFill>
                  <a:srgbClr val="44131A"/>
                </a:solidFill>
                <a:cs typeface="Times New Roman"/>
              </a:rPr>
              <a:t> 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resultados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95" dirty="0">
                <a:solidFill>
                  <a:srgbClr val="44131A"/>
                </a:solidFill>
                <a:cs typeface="Calibri"/>
              </a:rPr>
              <a:t>espero</a:t>
            </a:r>
            <a:r>
              <a:rPr lang="es-PE" sz="2400" spc="4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95" dirty="0">
                <a:solidFill>
                  <a:srgbClr val="44131A"/>
                </a:solidFill>
                <a:cs typeface="Calibri"/>
              </a:rPr>
              <a:t>obtener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0" dirty="0">
                <a:solidFill>
                  <a:srgbClr val="44131A"/>
                </a:solidFill>
                <a:cs typeface="Calibri"/>
              </a:rPr>
              <a:t>de</a:t>
            </a:r>
            <a:r>
              <a:rPr lang="es-PE" sz="2400" spc="5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una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mayor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85" dirty="0" err="1">
                <a:solidFill>
                  <a:srgbClr val="44131A"/>
                </a:solidFill>
                <a:cs typeface="Calibri"/>
              </a:rPr>
              <a:t>sinodalidad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en</a:t>
            </a:r>
            <a:r>
              <a:rPr lang="es-PE" sz="2400" spc="5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05" dirty="0">
                <a:solidFill>
                  <a:srgbClr val="44131A"/>
                </a:solidFill>
                <a:cs typeface="Calibri"/>
              </a:rPr>
              <a:t>mi</a:t>
            </a:r>
            <a:r>
              <a:rPr lang="es-PE" sz="2400" spc="4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85" dirty="0">
                <a:solidFill>
                  <a:srgbClr val="44131A"/>
                </a:solidFill>
                <a:cs typeface="Calibri"/>
              </a:rPr>
              <a:t>vida</a:t>
            </a:r>
            <a:r>
              <a:rPr lang="es-PE" sz="2400" spc="4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400" spc="110" dirty="0">
                <a:solidFill>
                  <a:srgbClr val="44131A"/>
                </a:solidFill>
                <a:cs typeface="Calibri"/>
              </a:rPr>
              <a:t>o </a:t>
            </a:r>
            <a:r>
              <a:rPr lang="es-PE" sz="2400" spc="80" dirty="0">
                <a:solidFill>
                  <a:srgbClr val="44131A"/>
                </a:solidFill>
                <a:cs typeface="Calibri"/>
              </a:rPr>
              <a:t>ministerio?</a:t>
            </a:r>
            <a:endParaRPr lang="es-PE" sz="2400" dirty="0">
              <a:cs typeface="Calibri"/>
            </a:endParaRPr>
          </a:p>
          <a:p>
            <a:pPr marL="527685" marR="5080" indent="-515620">
              <a:lnSpc>
                <a:spcPct val="106500"/>
              </a:lnSpc>
              <a:spcBef>
                <a:spcPts val="905"/>
              </a:spcBef>
              <a:buClr>
                <a:srgbClr val="A62C52"/>
              </a:buClr>
              <a:buSzPct val="114285"/>
              <a:buFont typeface="Calibri"/>
              <a:buAutoNum type="arabicPeriod"/>
              <a:tabLst>
                <a:tab pos="597535" algn="l"/>
                <a:tab pos="598805" algn="l"/>
              </a:tabLst>
            </a:pPr>
            <a:endParaRPr sz="21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744200" y="12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2654947"/>
            <a:ext cx="1371599" cy="2548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216EA8-8A53-44F6-AFE3-55E37E171A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1" y="0"/>
            <a:ext cx="12191013" cy="68814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9C5CA9-54C1-45DE-BD6C-5B0A8203998A}"/>
              </a:ext>
            </a:extLst>
          </p:cNvPr>
          <p:cNvSpPr txBox="1"/>
          <p:nvPr/>
        </p:nvSpPr>
        <p:spPr>
          <a:xfrm>
            <a:off x="425494" y="762000"/>
            <a:ext cx="46482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Recorriendo el Camino de la </a:t>
            </a:r>
            <a:r>
              <a:rPr lang="es-PE" sz="5400" dirty="0" err="1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Sinodalidad</a:t>
            </a:r>
            <a:r>
              <a:rPr lang="es-PE" sz="40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s-PE" sz="40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en las Huellas del </a:t>
            </a:r>
          </a:p>
          <a:p>
            <a:pPr algn="ctr"/>
            <a:r>
              <a:rPr lang="es-PE" sz="4000" dirty="0">
                <a:ln/>
                <a:solidFill>
                  <a:srgbClr val="6E3C0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Papa Francisco</a:t>
            </a:r>
            <a:r>
              <a:rPr lang="en-US" sz="4000" dirty="0"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6339CB-1CF4-48D9-9005-5BD5C430B6BE}"/>
              </a:ext>
            </a:extLst>
          </p:cNvPr>
          <p:cNvSpPr/>
          <p:nvPr/>
        </p:nvSpPr>
        <p:spPr>
          <a:xfrm>
            <a:off x="876300" y="6096000"/>
            <a:ext cx="104394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E" sz="2400" b="1" dirty="0">
                <a:latin typeface="Arial" panose="020B0604020202020204" pitchFamily="34" charset="0"/>
                <a:cs typeface="Arial" panose="020B0604020202020204" pitchFamily="34" charset="0"/>
              </a:rPr>
              <a:t>Un curso de Formación en Liderazgo Sinodal de seis sesiones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42999" cy="1070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09682" y="878422"/>
            <a:ext cx="7610475" cy="4306948"/>
          </a:xfrm>
          <a:prstGeom prst="rect">
            <a:avLst/>
          </a:prstGeom>
        </p:spPr>
        <p:txBody>
          <a:bodyPr vert="horz" wrap="square" lIns="0" tIns="252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85"/>
              </a:spcBef>
            </a:pPr>
            <a:r>
              <a:rPr sz="3900" b="1" spc="425" dirty="0">
                <a:solidFill>
                  <a:srgbClr val="44131A"/>
                </a:solidFill>
                <a:latin typeface="Calibri"/>
                <a:cs typeface="Calibri"/>
              </a:rPr>
              <a:t>Resumen </a:t>
            </a:r>
            <a:r>
              <a:rPr sz="3900" b="1" spc="405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3900" b="1" spc="280" dirty="0">
                <a:solidFill>
                  <a:srgbClr val="44131A"/>
                </a:solidFill>
                <a:latin typeface="Calibri"/>
                <a:cs typeface="Calibri"/>
              </a:rPr>
              <a:t>la</a:t>
            </a:r>
            <a:r>
              <a:rPr sz="3900" b="1" spc="-34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900" b="1" spc="330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endParaRPr sz="390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1900"/>
              </a:spcBef>
              <a:buClr>
                <a:srgbClr val="A62C52"/>
              </a:buClr>
              <a:buSzPct val="112280"/>
              <a:buFont typeface="Arial"/>
              <a:buChar char="•"/>
              <a:tabLst>
                <a:tab pos="449580" algn="l"/>
              </a:tabLst>
            </a:pPr>
            <a:r>
              <a:rPr lang="es-PE" sz="2850" spc="125" dirty="0">
                <a:solidFill>
                  <a:srgbClr val="44131A"/>
                </a:solidFill>
                <a:latin typeface="Calibri"/>
                <a:cs typeface="Calibri"/>
              </a:rPr>
              <a:t>Bienvenida y</a:t>
            </a:r>
            <a:r>
              <a:rPr lang="es-PE" sz="2850" spc="-1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850" spc="135" dirty="0">
                <a:solidFill>
                  <a:srgbClr val="44131A"/>
                </a:solidFill>
                <a:latin typeface="Calibri"/>
                <a:cs typeface="Calibri"/>
              </a:rPr>
              <a:t>resumen</a:t>
            </a:r>
            <a:endParaRPr lang="es-PE" sz="285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880"/>
              </a:spcBef>
              <a:buClr>
                <a:srgbClr val="A62C52"/>
              </a:buClr>
              <a:buSzPct val="112280"/>
              <a:buFont typeface="Arial"/>
              <a:buChar char="•"/>
              <a:tabLst>
                <a:tab pos="449580" algn="l"/>
              </a:tabLst>
            </a:pPr>
            <a:r>
              <a:rPr lang="es-PE" sz="2850" spc="140" dirty="0">
                <a:solidFill>
                  <a:srgbClr val="44131A"/>
                </a:solidFill>
                <a:latin typeface="Calibri"/>
                <a:cs typeface="Calibri"/>
              </a:rPr>
              <a:t>Repaso de </a:t>
            </a:r>
            <a:r>
              <a:rPr lang="es-PE" sz="2850" spc="95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lang="es-PE" sz="2850" spc="110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r>
              <a:rPr lang="es-PE" sz="2850" spc="-18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850" spc="114" dirty="0">
                <a:solidFill>
                  <a:srgbClr val="44131A"/>
                </a:solidFill>
                <a:latin typeface="Calibri"/>
                <a:cs typeface="Calibri"/>
              </a:rPr>
              <a:t>anterior</a:t>
            </a:r>
            <a:endParaRPr lang="es-PE" sz="285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885"/>
              </a:spcBef>
              <a:buClr>
                <a:srgbClr val="A62C52"/>
              </a:buClr>
              <a:buSzPct val="112280"/>
              <a:buFont typeface="Arial"/>
              <a:buChar char="•"/>
              <a:tabLst>
                <a:tab pos="449580" algn="l"/>
              </a:tabLst>
            </a:pPr>
            <a:r>
              <a:rPr lang="es-PE" sz="2850" spc="110" dirty="0">
                <a:solidFill>
                  <a:srgbClr val="44131A"/>
                </a:solidFill>
                <a:latin typeface="Calibri"/>
                <a:cs typeface="Calibri"/>
              </a:rPr>
              <a:t>Reflexión </a:t>
            </a:r>
            <a:r>
              <a:rPr lang="es-PE" sz="2850" spc="120" dirty="0">
                <a:solidFill>
                  <a:srgbClr val="44131A"/>
                </a:solidFill>
                <a:latin typeface="Calibri"/>
                <a:cs typeface="Calibri"/>
              </a:rPr>
              <a:t>sobre </a:t>
            </a:r>
            <a:r>
              <a:rPr lang="es-PE" sz="2850" spc="100" dirty="0">
                <a:solidFill>
                  <a:srgbClr val="44131A"/>
                </a:solidFill>
                <a:latin typeface="Calibri"/>
                <a:cs typeface="Calibri"/>
              </a:rPr>
              <a:t>las</a:t>
            </a:r>
            <a:r>
              <a:rPr lang="es-PE" sz="2850" spc="-9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850" spc="105" dirty="0">
                <a:solidFill>
                  <a:srgbClr val="44131A"/>
                </a:solidFill>
                <a:latin typeface="Calibri"/>
                <a:cs typeface="Calibri"/>
              </a:rPr>
              <a:t>Escrituras</a:t>
            </a:r>
            <a:endParaRPr lang="es-PE" sz="285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880"/>
              </a:spcBef>
              <a:buClr>
                <a:srgbClr val="A62C52"/>
              </a:buClr>
              <a:buSzPct val="112280"/>
              <a:buFont typeface="Arial"/>
              <a:buChar char="•"/>
              <a:tabLst>
                <a:tab pos="449580" algn="l"/>
              </a:tabLst>
            </a:pPr>
            <a:r>
              <a:rPr lang="es-PE" sz="2850" spc="100" dirty="0">
                <a:solidFill>
                  <a:srgbClr val="44131A"/>
                </a:solidFill>
                <a:latin typeface="Calibri"/>
                <a:cs typeface="Calibri"/>
              </a:rPr>
              <a:t>Presentación:</a:t>
            </a:r>
            <a:r>
              <a:rPr lang="es-PE" sz="2850" spc="1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850" spc="110" dirty="0">
                <a:solidFill>
                  <a:srgbClr val="44131A"/>
                </a:solidFill>
                <a:latin typeface="Calibri"/>
                <a:cs typeface="Calibri"/>
              </a:rPr>
              <a:t>Cultura</a:t>
            </a:r>
            <a:endParaRPr lang="es-PE" sz="285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885"/>
              </a:spcBef>
              <a:buClr>
                <a:srgbClr val="A62C52"/>
              </a:buClr>
              <a:buSzPct val="112280"/>
              <a:buFont typeface="Arial"/>
              <a:buChar char="•"/>
              <a:tabLst>
                <a:tab pos="449580" algn="l"/>
              </a:tabLst>
            </a:pPr>
            <a:r>
              <a:rPr lang="es-PE" sz="2850" spc="155" dirty="0">
                <a:solidFill>
                  <a:srgbClr val="44131A"/>
                </a:solidFill>
                <a:latin typeface="Calibri"/>
                <a:cs typeface="Calibri"/>
              </a:rPr>
              <a:t>Ejercicio: </a:t>
            </a:r>
            <a:r>
              <a:rPr lang="es-PE" sz="2850" spc="229" dirty="0">
                <a:solidFill>
                  <a:srgbClr val="44131A"/>
                </a:solidFill>
                <a:latin typeface="Calibri"/>
                <a:cs typeface="Calibri"/>
              </a:rPr>
              <a:t>Una </a:t>
            </a:r>
            <a:r>
              <a:rPr lang="es-PE" sz="2850" spc="180" dirty="0">
                <a:solidFill>
                  <a:srgbClr val="44131A"/>
                </a:solidFill>
                <a:latin typeface="Calibri"/>
                <a:cs typeface="Calibri"/>
              </a:rPr>
              <a:t>conversación en el esp</a:t>
            </a:r>
            <a:r>
              <a:rPr lang="es-PE" sz="2850" spc="180" dirty="0">
                <a:solidFill>
                  <a:srgbClr val="4413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s-PE" sz="2850" spc="180" dirty="0">
                <a:solidFill>
                  <a:srgbClr val="44131A"/>
                </a:solidFill>
                <a:latin typeface="Calibri"/>
                <a:cs typeface="Calibri"/>
              </a:rPr>
              <a:t>ritu</a:t>
            </a:r>
            <a:endParaRPr lang="es-PE" sz="285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880"/>
              </a:spcBef>
              <a:buClr>
                <a:srgbClr val="A62C52"/>
              </a:buClr>
              <a:buSzPct val="112280"/>
              <a:buFont typeface="Arial"/>
              <a:buChar char="•"/>
              <a:tabLst>
                <a:tab pos="449580" algn="l"/>
              </a:tabLst>
            </a:pPr>
            <a:r>
              <a:rPr lang="es-PE" sz="2850" spc="180" dirty="0">
                <a:solidFill>
                  <a:srgbClr val="44131A"/>
                </a:solidFill>
                <a:latin typeface="Calibri"/>
                <a:cs typeface="Calibri"/>
              </a:rPr>
              <a:t>Conclusión </a:t>
            </a:r>
            <a:r>
              <a:rPr lang="es-PE" sz="2850" spc="21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lang="es-PE" sz="2850" spc="145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lang="es-PE" sz="2850" spc="175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r>
              <a:rPr lang="es-PE" sz="2850" spc="-204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850" spc="145" dirty="0">
                <a:solidFill>
                  <a:srgbClr val="44131A"/>
                </a:solidFill>
                <a:latin typeface="Calibri"/>
                <a:cs typeface="Calibri"/>
              </a:rPr>
              <a:t>final</a:t>
            </a:r>
            <a:endParaRPr lang="es-PE" sz="285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60284" y="1248543"/>
            <a:ext cx="2922034" cy="37200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031896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0" y="2237586"/>
            <a:ext cx="12189460" cy="4632325"/>
          </a:xfrm>
          <a:custGeom>
            <a:avLst/>
            <a:gdLst/>
            <a:ahLst/>
            <a:cxnLst/>
            <a:rect l="l" t="t" r="r" b="b"/>
            <a:pathLst>
              <a:path w="12189460" h="4632325">
                <a:moveTo>
                  <a:pt x="0" y="4632325"/>
                </a:moveTo>
                <a:lnTo>
                  <a:pt x="12188952" y="4632325"/>
                </a:lnTo>
                <a:lnTo>
                  <a:pt x="12188952" y="0"/>
                </a:lnTo>
                <a:lnTo>
                  <a:pt x="0" y="0"/>
                </a:lnTo>
                <a:lnTo>
                  <a:pt x="0" y="463232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1850" y="2508402"/>
          <a:ext cx="2115820" cy="36728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5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0869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600" spc="9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Celebrar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solidFill>
                      <a:srgbClr val="8FA2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600" spc="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Comprender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0970" marB="0">
                    <a:solidFill>
                      <a:srgbClr val="88AB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600" spc="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Darse</a:t>
                      </a:r>
                      <a:r>
                        <a:rPr sz="16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cuenta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3670" marB="0">
                    <a:solidFill>
                      <a:srgbClr val="87B3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95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600" spc="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Evaluar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0970" marB="0">
                    <a:solidFill>
                      <a:srgbClr val="A6B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250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600" spc="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Buscar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0970" marB="0">
                    <a:solidFill>
                      <a:srgbClr val="C2B0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870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600" spc="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3670" marB="0">
                    <a:solidFill>
                      <a:srgbClr val="C983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0" y="0"/>
            <a:ext cx="12192000" cy="2225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76350" y="808913"/>
            <a:ext cx="611568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b="1" spc="335" dirty="0">
                <a:solidFill>
                  <a:srgbClr val="FFFFFF"/>
                </a:solidFill>
                <a:latin typeface="Calibri"/>
                <a:cs typeface="Calibri"/>
              </a:rPr>
              <a:t>Objetivos </a:t>
            </a:r>
            <a:r>
              <a:rPr sz="3900" b="1" spc="39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3900" b="1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900" b="1" spc="325" dirty="0">
                <a:solidFill>
                  <a:srgbClr val="FFFFFF"/>
                </a:solidFill>
                <a:latin typeface="Calibri"/>
                <a:cs typeface="Calibri"/>
              </a:rPr>
              <a:t>aprendizaje</a:t>
            </a:r>
            <a:endParaRPr sz="39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C508CA-6DA5-465E-B6A7-2A52063B73D9}"/>
              </a:ext>
            </a:extLst>
          </p:cNvPr>
          <p:cNvSpPr txBox="1"/>
          <p:nvPr/>
        </p:nvSpPr>
        <p:spPr>
          <a:xfrm>
            <a:off x="2947670" y="2508402"/>
            <a:ext cx="8710930" cy="360868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rgbClr val="E8F0D8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r>
              <a:rPr lang="es-PE" sz="1600" b="1" dirty="0"/>
              <a:t>Celebrar los valiosos aportes de nuestras diferentes perspectivas </a:t>
            </a:r>
          </a:p>
          <a:p>
            <a:endParaRPr lang="es-PE" sz="1600" b="1" dirty="0"/>
          </a:p>
          <a:p>
            <a:r>
              <a:rPr lang="es-PE" sz="1600" b="1" dirty="0"/>
              <a:t>Comprender las implicaciones de la diversidad y las diferencias culturales</a:t>
            </a:r>
          </a:p>
          <a:p>
            <a:endParaRPr lang="es-PE" sz="1600" b="1" dirty="0"/>
          </a:p>
          <a:p>
            <a:endParaRPr lang="es-PE" sz="1000" b="1" dirty="0"/>
          </a:p>
          <a:p>
            <a:r>
              <a:rPr lang="es-PE" sz="1600" b="1" dirty="0"/>
              <a:t>Darse cuenta de cu</a:t>
            </a:r>
            <a:r>
              <a:rPr lang="es-PE" sz="1600" b="1" dirty="0"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PE" sz="1600" b="1" dirty="0"/>
              <a:t>nto influye el origen cultural de cada uno en sus perspectivas</a:t>
            </a:r>
          </a:p>
          <a:p>
            <a:endParaRPr lang="es-PE" sz="1600" b="1" dirty="0"/>
          </a:p>
          <a:p>
            <a:endParaRPr lang="es-PE" sz="1050" b="1" dirty="0"/>
          </a:p>
          <a:p>
            <a:r>
              <a:rPr lang="es-PE" sz="1600" b="1" dirty="0"/>
              <a:t>Evaluar su conciencia cultural y sus suposiciones </a:t>
            </a:r>
          </a:p>
          <a:p>
            <a:endParaRPr lang="es-PE" sz="2400" b="1" dirty="0"/>
          </a:p>
          <a:p>
            <a:r>
              <a:rPr lang="es-PE" sz="1600" b="1" dirty="0"/>
              <a:t>Buscar oportunidades para crear relaciones m</a:t>
            </a:r>
            <a:r>
              <a:rPr lang="es-P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PE" sz="1600" b="1" dirty="0"/>
              <a:t>s all</a:t>
            </a:r>
            <a:r>
              <a:rPr lang="es-P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PE" sz="1600" b="1" dirty="0"/>
              <a:t> de las fronteras en su liderazgo pastoral</a:t>
            </a:r>
          </a:p>
          <a:p>
            <a:endParaRPr lang="es-PE" sz="2000" b="1" dirty="0"/>
          </a:p>
          <a:p>
            <a:r>
              <a:rPr lang="es-PE" sz="1600" b="1" dirty="0"/>
              <a:t>Ser capaz de utilizar una herramienta para la sensibilidad cultural</a:t>
            </a:r>
          </a:p>
          <a:p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82860" y="1136384"/>
            <a:ext cx="5190925" cy="4777589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278130" marR="5080">
              <a:lnSpc>
                <a:spcPts val="4240"/>
              </a:lnSpc>
              <a:spcBef>
                <a:spcPts val="254"/>
              </a:spcBef>
            </a:pPr>
            <a:r>
              <a:rPr sz="3550" b="1" spc="220" dirty="0">
                <a:solidFill>
                  <a:srgbClr val="44131A"/>
                </a:solidFill>
                <a:latin typeface="Calibri"/>
                <a:cs typeface="Calibri"/>
              </a:rPr>
              <a:t>Revisión:</a:t>
            </a:r>
            <a:r>
              <a:rPr sz="3550" b="1" spc="8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550" b="1" spc="300" dirty="0">
                <a:solidFill>
                  <a:srgbClr val="44131A"/>
                </a:solidFill>
                <a:latin typeface="Calibri"/>
                <a:cs typeface="Calibri"/>
              </a:rPr>
              <a:t>Liderazgo  </a:t>
            </a:r>
            <a:r>
              <a:rPr sz="3550" b="1" spc="235" dirty="0">
                <a:solidFill>
                  <a:srgbClr val="44131A"/>
                </a:solidFill>
                <a:latin typeface="Calibri"/>
                <a:cs typeface="Calibri"/>
              </a:rPr>
              <a:t>adaptativo</a:t>
            </a:r>
            <a:endParaRPr sz="3550" dirty="0">
              <a:latin typeface="Calibri"/>
              <a:cs typeface="Calibri"/>
            </a:endParaRPr>
          </a:p>
          <a:p>
            <a:pPr marL="355600" marR="856615" indent="-343535">
              <a:lnSpc>
                <a:spcPts val="2330"/>
              </a:lnSpc>
              <a:spcBef>
                <a:spcPts val="2800"/>
              </a:spcBef>
              <a:buClr>
                <a:srgbClr val="A62C52"/>
              </a:buClr>
              <a:buSzPct val="112820"/>
              <a:buAutoNum type="arabicPeriod"/>
              <a:tabLst>
                <a:tab pos="354330" algn="l"/>
              </a:tabLst>
            </a:pPr>
            <a:r>
              <a:rPr lang="es-PE" sz="2200" spc="80" dirty="0">
                <a:solidFill>
                  <a:srgbClr val="44131A"/>
                </a:solidFill>
                <a:cs typeface="Calibri"/>
              </a:rPr>
              <a:t>Salir </a:t>
            </a:r>
            <a:r>
              <a:rPr lang="es-PE" sz="2200" spc="65" dirty="0">
                <a:solidFill>
                  <a:srgbClr val="44131A"/>
                </a:solidFill>
                <a:cs typeface="Calibri"/>
              </a:rPr>
              <a:t>al </a:t>
            </a:r>
            <a:r>
              <a:rPr lang="es-PE" sz="2200" spc="75" dirty="0">
                <a:solidFill>
                  <a:srgbClr val="44131A"/>
                </a:solidFill>
                <a:cs typeface="Calibri"/>
              </a:rPr>
              <a:t>balc</a:t>
            </a:r>
            <a:r>
              <a:rPr lang="es-PE" sz="2200" spc="75" dirty="0">
                <a:solidFill>
                  <a:srgbClr val="44131A"/>
                </a:solidFill>
                <a:cs typeface="Times New Roman"/>
              </a:rPr>
              <a:t>ó</a:t>
            </a:r>
            <a:r>
              <a:rPr lang="es-PE" sz="2200" spc="75" dirty="0">
                <a:solidFill>
                  <a:srgbClr val="44131A"/>
                </a:solidFill>
                <a:cs typeface="Calibri"/>
              </a:rPr>
              <a:t>n, </a:t>
            </a:r>
            <a:r>
              <a:rPr lang="es-PE" sz="2200" spc="70" dirty="0">
                <a:solidFill>
                  <a:srgbClr val="44131A"/>
                </a:solidFill>
                <a:cs typeface="Calibri"/>
              </a:rPr>
              <a:t>distinguir</a:t>
            </a:r>
            <a:r>
              <a:rPr lang="es-PE" sz="2200" spc="-9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70" dirty="0">
                <a:solidFill>
                  <a:srgbClr val="44131A"/>
                </a:solidFill>
                <a:cs typeface="Calibri"/>
              </a:rPr>
              <a:t>el  </a:t>
            </a:r>
            <a:r>
              <a:rPr lang="es-PE" sz="2200" spc="75" dirty="0">
                <a:solidFill>
                  <a:srgbClr val="44131A"/>
                </a:solidFill>
                <a:cs typeface="Calibri"/>
              </a:rPr>
              <a:t>sujeto del</a:t>
            </a:r>
            <a:r>
              <a:rPr lang="es-PE" sz="2200" spc="1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80" dirty="0">
                <a:solidFill>
                  <a:srgbClr val="44131A"/>
                </a:solidFill>
                <a:cs typeface="Calibri"/>
              </a:rPr>
              <a:t>objeto</a:t>
            </a:r>
            <a:endParaRPr lang="es-PE" sz="2200" dirty="0"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15"/>
              </a:spcBef>
              <a:buClr>
                <a:srgbClr val="A62C52"/>
              </a:buClr>
              <a:buSzPct val="112820"/>
              <a:buAutoNum type="arabicPeriod"/>
              <a:tabLst>
                <a:tab pos="354965" algn="l"/>
              </a:tabLst>
            </a:pPr>
            <a:r>
              <a:rPr lang="es-PE" sz="2200" spc="85" dirty="0">
                <a:solidFill>
                  <a:srgbClr val="44131A"/>
                </a:solidFill>
                <a:cs typeface="Calibri"/>
              </a:rPr>
              <a:t>Pensar</a:t>
            </a:r>
            <a:r>
              <a:rPr lang="es-PE" sz="2200" spc="3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75" dirty="0">
                <a:solidFill>
                  <a:srgbClr val="44131A"/>
                </a:solidFill>
                <a:cs typeface="Calibri"/>
              </a:rPr>
              <a:t>pol</a:t>
            </a:r>
            <a:r>
              <a:rPr lang="es-PE" sz="2200" spc="75" dirty="0">
                <a:solidFill>
                  <a:srgbClr val="44131A"/>
                </a:solidFill>
                <a:cs typeface="Times New Roman"/>
              </a:rPr>
              <a:t>í</a:t>
            </a:r>
            <a:r>
              <a:rPr lang="es-PE" sz="2200" spc="75" dirty="0">
                <a:solidFill>
                  <a:srgbClr val="44131A"/>
                </a:solidFill>
                <a:cs typeface="Calibri"/>
              </a:rPr>
              <a:t>ticamente</a:t>
            </a:r>
            <a:endParaRPr lang="es-PE" sz="2200" dirty="0"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35"/>
              </a:spcBef>
              <a:buClr>
                <a:srgbClr val="A62C52"/>
              </a:buClr>
              <a:buSzPct val="112820"/>
              <a:buAutoNum type="arabicPeriod"/>
              <a:tabLst>
                <a:tab pos="354965" algn="l"/>
              </a:tabLst>
            </a:pPr>
            <a:r>
              <a:rPr lang="es-PE" sz="2200" spc="85" dirty="0">
                <a:solidFill>
                  <a:srgbClr val="44131A"/>
                </a:solidFill>
                <a:cs typeface="Calibri"/>
              </a:rPr>
              <a:t>Orquestar </a:t>
            </a:r>
            <a:r>
              <a:rPr lang="es-PE" sz="2200" spc="70" dirty="0">
                <a:solidFill>
                  <a:srgbClr val="44131A"/>
                </a:solidFill>
                <a:cs typeface="Calibri"/>
              </a:rPr>
              <a:t>el</a:t>
            </a:r>
            <a:r>
              <a:rPr lang="es-PE" sz="2200" spc="-1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65" dirty="0">
                <a:solidFill>
                  <a:srgbClr val="44131A"/>
                </a:solidFill>
                <a:cs typeface="Calibri"/>
              </a:rPr>
              <a:t>conflicto</a:t>
            </a:r>
            <a:endParaRPr lang="es-PE" sz="2200" dirty="0">
              <a:cs typeface="Calibri"/>
            </a:endParaRPr>
          </a:p>
          <a:p>
            <a:pPr marL="355600" marR="1245870" indent="-343535">
              <a:lnSpc>
                <a:spcPts val="2330"/>
              </a:lnSpc>
              <a:spcBef>
                <a:spcPts val="869"/>
              </a:spcBef>
              <a:buClr>
                <a:srgbClr val="A62C52"/>
              </a:buClr>
              <a:buSzPct val="112820"/>
              <a:buFont typeface="Calibri"/>
              <a:buAutoNum type="arabicPeriod"/>
              <a:tabLst>
                <a:tab pos="425450" algn="l"/>
                <a:tab pos="426084" algn="l"/>
              </a:tabLst>
            </a:pPr>
            <a:r>
              <a:rPr lang="es-PE" sz="2200" dirty="0"/>
              <a:t>Enfocar la</a:t>
            </a:r>
            <a:r>
              <a:rPr lang="es-PE" sz="2200" spc="6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85" dirty="0">
                <a:solidFill>
                  <a:srgbClr val="44131A"/>
                </a:solidFill>
                <a:cs typeface="Calibri"/>
              </a:rPr>
              <a:t>atenci</a:t>
            </a:r>
            <a:r>
              <a:rPr lang="es-PE" sz="2200" spc="85" dirty="0">
                <a:solidFill>
                  <a:srgbClr val="44131A"/>
                </a:solidFill>
                <a:cs typeface="Times New Roman"/>
              </a:rPr>
              <a:t>ó</a:t>
            </a:r>
            <a:r>
              <a:rPr lang="es-PE" sz="2200" spc="85" dirty="0">
                <a:solidFill>
                  <a:srgbClr val="44131A"/>
                </a:solidFill>
                <a:cs typeface="Calibri"/>
              </a:rPr>
              <a:t>n hacia</a:t>
            </a:r>
            <a:r>
              <a:rPr lang="es-PE" sz="2200" spc="-12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70" dirty="0">
                <a:solidFill>
                  <a:srgbClr val="44131A"/>
                </a:solidFill>
                <a:cs typeface="Calibri"/>
              </a:rPr>
              <a:t>los  </a:t>
            </a:r>
            <a:r>
              <a:rPr lang="es-PE" sz="2200" spc="80" dirty="0">
                <a:solidFill>
                  <a:srgbClr val="44131A"/>
                </a:solidFill>
                <a:cs typeface="Calibri"/>
              </a:rPr>
              <a:t>problemas</a:t>
            </a:r>
            <a:r>
              <a:rPr lang="es-PE" sz="2200" spc="2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75" dirty="0">
                <a:solidFill>
                  <a:srgbClr val="44131A"/>
                </a:solidFill>
                <a:cs typeface="Calibri"/>
              </a:rPr>
              <a:t>reales</a:t>
            </a:r>
            <a:endParaRPr lang="es-PE" sz="2200" dirty="0"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515"/>
              </a:spcBef>
              <a:buClr>
                <a:srgbClr val="A62C52"/>
              </a:buClr>
              <a:buSzPct val="112820"/>
              <a:buAutoNum type="arabicPeriod"/>
              <a:tabLst>
                <a:tab pos="354330" algn="l"/>
              </a:tabLst>
            </a:pPr>
            <a:r>
              <a:rPr lang="es-PE" sz="2200" spc="70" dirty="0">
                <a:solidFill>
                  <a:srgbClr val="44131A"/>
                </a:solidFill>
                <a:cs typeface="Calibri"/>
              </a:rPr>
              <a:t>Devolver el</a:t>
            </a:r>
            <a:r>
              <a:rPr lang="es-PE" sz="2200" spc="-35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80" dirty="0">
                <a:solidFill>
                  <a:srgbClr val="44131A"/>
                </a:solidFill>
                <a:cs typeface="Calibri"/>
              </a:rPr>
              <a:t>trabajo a otros</a:t>
            </a:r>
            <a:endParaRPr lang="es-PE" sz="2200" dirty="0"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530"/>
              </a:spcBef>
              <a:buClr>
                <a:srgbClr val="A62C52"/>
              </a:buClr>
              <a:buSzPct val="112820"/>
              <a:buAutoNum type="arabicPeriod"/>
              <a:tabLst>
                <a:tab pos="354330" algn="l"/>
              </a:tabLst>
            </a:pPr>
            <a:r>
              <a:rPr lang="es-PE" sz="2200" spc="85" dirty="0">
                <a:solidFill>
                  <a:srgbClr val="44131A"/>
                </a:solidFill>
                <a:cs typeface="Calibri"/>
              </a:rPr>
              <a:t>Regular </a:t>
            </a:r>
            <a:r>
              <a:rPr lang="es-PE" sz="2200" spc="65" dirty="0">
                <a:solidFill>
                  <a:srgbClr val="44131A"/>
                </a:solidFill>
                <a:cs typeface="Calibri"/>
              </a:rPr>
              <a:t>el</a:t>
            </a:r>
            <a:r>
              <a:rPr lang="es-PE" sz="2200" spc="-3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70" dirty="0">
                <a:solidFill>
                  <a:srgbClr val="44131A"/>
                </a:solidFill>
                <a:cs typeface="Calibri"/>
              </a:rPr>
              <a:t>desequilibrio</a:t>
            </a:r>
            <a:endParaRPr lang="es-PE" sz="2200" dirty="0"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535"/>
              </a:spcBef>
              <a:buClr>
                <a:srgbClr val="A62C52"/>
              </a:buClr>
              <a:buSzPct val="112820"/>
              <a:buAutoNum type="arabicPeriod"/>
              <a:tabLst>
                <a:tab pos="354330" algn="l"/>
              </a:tabLst>
            </a:pPr>
            <a:r>
              <a:rPr lang="es-PE" sz="2200" spc="85" dirty="0">
                <a:solidFill>
                  <a:srgbClr val="44131A"/>
                </a:solidFill>
                <a:cs typeface="Calibri"/>
              </a:rPr>
              <a:t>Infundir </a:t>
            </a:r>
            <a:r>
              <a:rPr lang="es-PE" sz="2200" spc="65" dirty="0">
                <a:solidFill>
                  <a:srgbClr val="44131A"/>
                </a:solidFill>
                <a:cs typeface="Calibri"/>
              </a:rPr>
              <a:t>sentido al</a:t>
            </a:r>
            <a:r>
              <a:rPr lang="es-PE" sz="2200" spc="-60" dirty="0">
                <a:solidFill>
                  <a:srgbClr val="44131A"/>
                </a:solidFill>
                <a:cs typeface="Calibri"/>
              </a:rPr>
              <a:t> </a:t>
            </a:r>
            <a:r>
              <a:rPr lang="es-PE" sz="2200" spc="80" dirty="0">
                <a:solidFill>
                  <a:srgbClr val="44131A"/>
                </a:solidFill>
                <a:cs typeface="Calibri"/>
              </a:rPr>
              <a:t>trabajo</a:t>
            </a:r>
            <a:endParaRPr lang="es-PE" sz="2200" dirty="0"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42999" cy="1070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2960941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FF3C40-66F7-484F-B49C-4A2491F566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4655" y="1135744"/>
            <a:ext cx="4824485" cy="47775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0"/>
            <a:ext cx="7617459" cy="6858000"/>
          </a:xfrm>
          <a:custGeom>
            <a:avLst/>
            <a:gdLst/>
            <a:ahLst/>
            <a:cxnLst/>
            <a:rect l="l" t="t" r="r" b="b"/>
            <a:pathLst>
              <a:path w="7617459" h="6858000">
                <a:moveTo>
                  <a:pt x="0" y="6858000"/>
                </a:moveTo>
                <a:lnTo>
                  <a:pt x="7616952" y="6858000"/>
                </a:lnTo>
                <a:lnTo>
                  <a:pt x="7616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07216" y="2668218"/>
            <a:ext cx="7004050" cy="1392555"/>
          </a:xfrm>
          <a:custGeom>
            <a:avLst/>
            <a:gdLst/>
            <a:ahLst/>
            <a:cxnLst/>
            <a:rect l="l" t="t" r="r" b="b"/>
            <a:pathLst>
              <a:path w="7004050" h="1392554">
                <a:moveTo>
                  <a:pt x="6771727" y="1392301"/>
                </a:moveTo>
                <a:lnTo>
                  <a:pt x="232054" y="1392301"/>
                </a:lnTo>
                <a:lnTo>
                  <a:pt x="185284" y="1387586"/>
                </a:lnTo>
                <a:lnTo>
                  <a:pt x="141724" y="1374066"/>
                </a:lnTo>
                <a:lnTo>
                  <a:pt x="102306" y="1352671"/>
                </a:lnTo>
                <a:lnTo>
                  <a:pt x="67964" y="1324336"/>
                </a:lnTo>
                <a:lnTo>
                  <a:pt x="39629" y="1289994"/>
                </a:lnTo>
                <a:lnTo>
                  <a:pt x="18234" y="1250575"/>
                </a:lnTo>
                <a:lnTo>
                  <a:pt x="4713" y="1207016"/>
                </a:lnTo>
                <a:lnTo>
                  <a:pt x="0" y="1160246"/>
                </a:lnTo>
                <a:lnTo>
                  <a:pt x="0" y="232054"/>
                </a:lnTo>
                <a:lnTo>
                  <a:pt x="4713" y="185287"/>
                </a:lnTo>
                <a:lnTo>
                  <a:pt x="18234" y="141729"/>
                </a:lnTo>
                <a:lnTo>
                  <a:pt x="39629" y="102311"/>
                </a:lnTo>
                <a:lnTo>
                  <a:pt x="67964" y="67967"/>
                </a:lnTo>
                <a:lnTo>
                  <a:pt x="102306" y="39632"/>
                </a:lnTo>
                <a:lnTo>
                  <a:pt x="141724" y="18236"/>
                </a:lnTo>
                <a:lnTo>
                  <a:pt x="185284" y="4713"/>
                </a:lnTo>
                <a:lnTo>
                  <a:pt x="232054" y="0"/>
                </a:lnTo>
                <a:lnTo>
                  <a:pt x="6771727" y="0"/>
                </a:lnTo>
                <a:lnTo>
                  <a:pt x="6818493" y="4713"/>
                </a:lnTo>
                <a:lnTo>
                  <a:pt x="6862053" y="18236"/>
                </a:lnTo>
                <a:lnTo>
                  <a:pt x="6901470" y="39632"/>
                </a:lnTo>
                <a:lnTo>
                  <a:pt x="6935813" y="67967"/>
                </a:lnTo>
                <a:lnTo>
                  <a:pt x="6964150" y="102311"/>
                </a:lnTo>
                <a:lnTo>
                  <a:pt x="6985546" y="141729"/>
                </a:lnTo>
                <a:lnTo>
                  <a:pt x="6999068" y="185287"/>
                </a:lnTo>
                <a:lnTo>
                  <a:pt x="7003783" y="232054"/>
                </a:lnTo>
                <a:lnTo>
                  <a:pt x="7003783" y="1160246"/>
                </a:lnTo>
                <a:lnTo>
                  <a:pt x="6999068" y="1207016"/>
                </a:lnTo>
                <a:lnTo>
                  <a:pt x="6985546" y="1250575"/>
                </a:lnTo>
                <a:lnTo>
                  <a:pt x="6964150" y="1289994"/>
                </a:lnTo>
                <a:lnTo>
                  <a:pt x="6935813" y="1324336"/>
                </a:lnTo>
                <a:lnTo>
                  <a:pt x="6901470" y="1352671"/>
                </a:lnTo>
                <a:lnTo>
                  <a:pt x="6862053" y="1374066"/>
                </a:lnTo>
                <a:lnTo>
                  <a:pt x="6818493" y="1387586"/>
                </a:lnTo>
                <a:lnTo>
                  <a:pt x="6771727" y="1392301"/>
                </a:lnTo>
                <a:close/>
              </a:path>
            </a:pathLst>
          </a:custGeom>
          <a:solidFill>
            <a:srgbClr val="94B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7216" y="2668218"/>
            <a:ext cx="7004050" cy="1392555"/>
          </a:xfrm>
          <a:custGeom>
            <a:avLst/>
            <a:gdLst/>
            <a:ahLst/>
            <a:cxnLst/>
            <a:rect l="l" t="t" r="r" b="b"/>
            <a:pathLst>
              <a:path w="7004050" h="1392554">
                <a:moveTo>
                  <a:pt x="0" y="232054"/>
                </a:moveTo>
                <a:lnTo>
                  <a:pt x="0" y="232054"/>
                </a:lnTo>
                <a:lnTo>
                  <a:pt x="4713" y="185287"/>
                </a:lnTo>
                <a:lnTo>
                  <a:pt x="18234" y="141729"/>
                </a:lnTo>
                <a:lnTo>
                  <a:pt x="39629" y="102311"/>
                </a:lnTo>
                <a:lnTo>
                  <a:pt x="67964" y="67967"/>
                </a:lnTo>
                <a:lnTo>
                  <a:pt x="102306" y="39632"/>
                </a:lnTo>
                <a:lnTo>
                  <a:pt x="141724" y="18236"/>
                </a:lnTo>
                <a:lnTo>
                  <a:pt x="185284" y="4713"/>
                </a:lnTo>
                <a:lnTo>
                  <a:pt x="232054" y="0"/>
                </a:lnTo>
                <a:lnTo>
                  <a:pt x="6771727" y="0"/>
                </a:lnTo>
                <a:lnTo>
                  <a:pt x="6771727" y="0"/>
                </a:lnTo>
                <a:lnTo>
                  <a:pt x="6818493" y="4713"/>
                </a:lnTo>
                <a:lnTo>
                  <a:pt x="6862053" y="18236"/>
                </a:lnTo>
                <a:lnTo>
                  <a:pt x="6901470" y="39632"/>
                </a:lnTo>
                <a:lnTo>
                  <a:pt x="6935813" y="67967"/>
                </a:lnTo>
                <a:lnTo>
                  <a:pt x="6964150" y="102311"/>
                </a:lnTo>
                <a:lnTo>
                  <a:pt x="6985546" y="141729"/>
                </a:lnTo>
                <a:lnTo>
                  <a:pt x="6999068" y="185287"/>
                </a:lnTo>
                <a:lnTo>
                  <a:pt x="7003783" y="232054"/>
                </a:lnTo>
                <a:lnTo>
                  <a:pt x="7003783" y="1160246"/>
                </a:lnTo>
                <a:lnTo>
                  <a:pt x="7003783" y="1160246"/>
                </a:lnTo>
                <a:lnTo>
                  <a:pt x="6771727" y="1392301"/>
                </a:lnTo>
                <a:lnTo>
                  <a:pt x="232054" y="1392301"/>
                </a:lnTo>
                <a:lnTo>
                  <a:pt x="232054" y="1392301"/>
                </a:lnTo>
                <a:lnTo>
                  <a:pt x="0" y="1160246"/>
                </a:lnTo>
                <a:lnTo>
                  <a:pt x="0" y="232054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014452" y="3076137"/>
            <a:ext cx="566293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spc="270" dirty="0">
                <a:solidFill>
                  <a:srgbClr val="FFFFFF"/>
                </a:solidFill>
                <a:latin typeface="Arial"/>
                <a:cs typeface="Arial"/>
              </a:rPr>
              <a:t>¿</a:t>
            </a:r>
            <a:r>
              <a:rPr sz="3100" spc="270" dirty="0">
                <a:solidFill>
                  <a:srgbClr val="FFFFFF"/>
                </a:solidFill>
                <a:cs typeface="Calibri"/>
              </a:rPr>
              <a:t>Qu</a:t>
            </a:r>
            <a:r>
              <a:rPr sz="3100" spc="270" dirty="0">
                <a:solidFill>
                  <a:srgbClr val="FFFFFF"/>
                </a:solidFill>
                <a:cs typeface="Arial"/>
              </a:rPr>
              <a:t>é </a:t>
            </a:r>
            <a:r>
              <a:rPr sz="3100" spc="185" dirty="0">
                <a:solidFill>
                  <a:srgbClr val="FFFFFF"/>
                </a:solidFill>
                <a:cs typeface="Calibri"/>
              </a:rPr>
              <a:t>gracias</a:t>
            </a:r>
            <a:r>
              <a:rPr sz="3100" spc="-265" dirty="0">
                <a:solidFill>
                  <a:srgbClr val="FFFFFF"/>
                </a:solidFill>
                <a:cs typeface="Calibri"/>
              </a:rPr>
              <a:t> </a:t>
            </a:r>
            <a:r>
              <a:rPr sz="3100" spc="200" dirty="0">
                <a:solidFill>
                  <a:srgbClr val="FFFFFF"/>
                </a:solidFill>
                <a:cs typeface="Calibri"/>
              </a:rPr>
              <a:t>experimentaste?</a:t>
            </a:r>
            <a:endParaRPr sz="3100" dirty="0"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07216" y="4161320"/>
            <a:ext cx="7004050" cy="1392555"/>
          </a:xfrm>
          <a:custGeom>
            <a:avLst/>
            <a:gdLst/>
            <a:ahLst/>
            <a:cxnLst/>
            <a:rect l="l" t="t" r="r" b="b"/>
            <a:pathLst>
              <a:path w="7004050" h="1392554">
                <a:moveTo>
                  <a:pt x="6771727" y="1392301"/>
                </a:moveTo>
                <a:lnTo>
                  <a:pt x="232054" y="1392301"/>
                </a:lnTo>
                <a:lnTo>
                  <a:pt x="185284" y="1387586"/>
                </a:lnTo>
                <a:lnTo>
                  <a:pt x="141724" y="1374066"/>
                </a:lnTo>
                <a:lnTo>
                  <a:pt x="102306" y="1352671"/>
                </a:lnTo>
                <a:lnTo>
                  <a:pt x="67964" y="1324336"/>
                </a:lnTo>
                <a:lnTo>
                  <a:pt x="39629" y="1289994"/>
                </a:lnTo>
                <a:lnTo>
                  <a:pt x="18234" y="1250575"/>
                </a:lnTo>
                <a:lnTo>
                  <a:pt x="4713" y="1207016"/>
                </a:lnTo>
                <a:lnTo>
                  <a:pt x="0" y="1160246"/>
                </a:lnTo>
                <a:lnTo>
                  <a:pt x="0" y="232054"/>
                </a:lnTo>
                <a:lnTo>
                  <a:pt x="4713" y="185287"/>
                </a:lnTo>
                <a:lnTo>
                  <a:pt x="18234" y="141729"/>
                </a:lnTo>
                <a:lnTo>
                  <a:pt x="39629" y="102311"/>
                </a:lnTo>
                <a:lnTo>
                  <a:pt x="67964" y="67967"/>
                </a:lnTo>
                <a:lnTo>
                  <a:pt x="102306" y="39632"/>
                </a:lnTo>
                <a:lnTo>
                  <a:pt x="141724" y="18236"/>
                </a:lnTo>
                <a:lnTo>
                  <a:pt x="185284" y="4713"/>
                </a:lnTo>
                <a:lnTo>
                  <a:pt x="232054" y="0"/>
                </a:lnTo>
                <a:lnTo>
                  <a:pt x="6771727" y="0"/>
                </a:lnTo>
                <a:lnTo>
                  <a:pt x="6818493" y="4713"/>
                </a:lnTo>
                <a:lnTo>
                  <a:pt x="6862053" y="18236"/>
                </a:lnTo>
                <a:lnTo>
                  <a:pt x="6901470" y="39632"/>
                </a:lnTo>
                <a:lnTo>
                  <a:pt x="6935813" y="67967"/>
                </a:lnTo>
                <a:lnTo>
                  <a:pt x="6964150" y="102311"/>
                </a:lnTo>
                <a:lnTo>
                  <a:pt x="6985546" y="141729"/>
                </a:lnTo>
                <a:lnTo>
                  <a:pt x="6999068" y="185287"/>
                </a:lnTo>
                <a:lnTo>
                  <a:pt x="7003783" y="232054"/>
                </a:lnTo>
                <a:lnTo>
                  <a:pt x="7003783" y="1160246"/>
                </a:lnTo>
                <a:lnTo>
                  <a:pt x="6999068" y="1207016"/>
                </a:lnTo>
                <a:lnTo>
                  <a:pt x="6985546" y="1250575"/>
                </a:lnTo>
                <a:lnTo>
                  <a:pt x="6964150" y="1289994"/>
                </a:lnTo>
                <a:lnTo>
                  <a:pt x="6935813" y="1324336"/>
                </a:lnTo>
                <a:lnTo>
                  <a:pt x="6901470" y="1352671"/>
                </a:lnTo>
                <a:lnTo>
                  <a:pt x="6862053" y="1374066"/>
                </a:lnTo>
                <a:lnTo>
                  <a:pt x="6818493" y="1387586"/>
                </a:lnTo>
                <a:lnTo>
                  <a:pt x="6771727" y="1392301"/>
                </a:lnTo>
                <a:close/>
              </a:path>
            </a:pathLst>
          </a:custGeom>
          <a:solidFill>
            <a:srgbClr val="C98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07216" y="4161320"/>
            <a:ext cx="7004050" cy="1392555"/>
          </a:xfrm>
          <a:custGeom>
            <a:avLst/>
            <a:gdLst/>
            <a:ahLst/>
            <a:cxnLst/>
            <a:rect l="l" t="t" r="r" b="b"/>
            <a:pathLst>
              <a:path w="7004050" h="1392554">
                <a:moveTo>
                  <a:pt x="0" y="232054"/>
                </a:moveTo>
                <a:lnTo>
                  <a:pt x="0" y="232054"/>
                </a:lnTo>
                <a:lnTo>
                  <a:pt x="4713" y="185287"/>
                </a:lnTo>
                <a:lnTo>
                  <a:pt x="18234" y="141729"/>
                </a:lnTo>
                <a:lnTo>
                  <a:pt x="39629" y="102311"/>
                </a:lnTo>
                <a:lnTo>
                  <a:pt x="67964" y="67967"/>
                </a:lnTo>
                <a:lnTo>
                  <a:pt x="102306" y="39632"/>
                </a:lnTo>
                <a:lnTo>
                  <a:pt x="141724" y="18236"/>
                </a:lnTo>
                <a:lnTo>
                  <a:pt x="185284" y="4713"/>
                </a:lnTo>
                <a:lnTo>
                  <a:pt x="232054" y="0"/>
                </a:lnTo>
                <a:lnTo>
                  <a:pt x="6771727" y="0"/>
                </a:lnTo>
                <a:lnTo>
                  <a:pt x="6771727" y="0"/>
                </a:lnTo>
                <a:lnTo>
                  <a:pt x="6818493" y="4713"/>
                </a:lnTo>
                <a:lnTo>
                  <a:pt x="6862053" y="18236"/>
                </a:lnTo>
                <a:lnTo>
                  <a:pt x="6901470" y="39632"/>
                </a:lnTo>
                <a:lnTo>
                  <a:pt x="6935813" y="67967"/>
                </a:lnTo>
                <a:lnTo>
                  <a:pt x="6964150" y="102311"/>
                </a:lnTo>
                <a:lnTo>
                  <a:pt x="6985546" y="141729"/>
                </a:lnTo>
                <a:lnTo>
                  <a:pt x="6999068" y="185287"/>
                </a:lnTo>
                <a:lnTo>
                  <a:pt x="7003783" y="232054"/>
                </a:lnTo>
                <a:lnTo>
                  <a:pt x="7003783" y="1160246"/>
                </a:lnTo>
                <a:lnTo>
                  <a:pt x="7003783" y="1160246"/>
                </a:lnTo>
                <a:lnTo>
                  <a:pt x="6771727" y="1392301"/>
                </a:lnTo>
                <a:lnTo>
                  <a:pt x="232054" y="1392301"/>
                </a:lnTo>
                <a:lnTo>
                  <a:pt x="232054" y="1392301"/>
                </a:lnTo>
                <a:lnTo>
                  <a:pt x="0" y="1160246"/>
                </a:lnTo>
                <a:lnTo>
                  <a:pt x="0" y="232054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995545" y="4609452"/>
            <a:ext cx="6205589" cy="49629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410"/>
              </a:lnSpc>
              <a:spcBef>
                <a:spcPts val="470"/>
              </a:spcBef>
            </a:pPr>
            <a:r>
              <a:rPr sz="3100" spc="270" dirty="0">
                <a:solidFill>
                  <a:srgbClr val="FFFFFF"/>
                </a:solidFill>
                <a:latin typeface="Arial"/>
                <a:cs typeface="Arial"/>
              </a:rPr>
              <a:t>¿</a:t>
            </a:r>
            <a:r>
              <a:rPr sz="3100" spc="270" dirty="0">
                <a:solidFill>
                  <a:srgbClr val="FFFFFF"/>
                </a:solidFill>
                <a:cs typeface="Calibri"/>
              </a:rPr>
              <a:t>Qu</a:t>
            </a:r>
            <a:r>
              <a:rPr sz="3100" spc="270" dirty="0">
                <a:solidFill>
                  <a:srgbClr val="FFFFFF"/>
                </a:solidFill>
                <a:cs typeface="Arial"/>
              </a:rPr>
              <a:t>é </a:t>
            </a:r>
            <a:r>
              <a:rPr sz="3100" spc="190" dirty="0">
                <a:solidFill>
                  <a:srgbClr val="FFFFFF"/>
                </a:solidFill>
                <a:cs typeface="Calibri"/>
              </a:rPr>
              <a:t>retos </a:t>
            </a:r>
            <a:r>
              <a:rPr sz="3100" spc="180" dirty="0">
                <a:solidFill>
                  <a:srgbClr val="FFFFFF"/>
                </a:solidFill>
                <a:cs typeface="Calibri"/>
              </a:rPr>
              <a:t>tuviste</a:t>
            </a:r>
            <a:r>
              <a:rPr sz="3100" spc="-365" dirty="0">
                <a:solidFill>
                  <a:srgbClr val="FFFFFF"/>
                </a:solidFill>
                <a:cs typeface="Calibri"/>
              </a:rPr>
              <a:t> </a:t>
            </a:r>
            <a:r>
              <a:rPr sz="3100" spc="229" dirty="0">
                <a:solidFill>
                  <a:srgbClr val="FFFFFF"/>
                </a:solidFill>
                <a:cs typeface="Calibri"/>
              </a:rPr>
              <a:t>que </a:t>
            </a:r>
            <a:r>
              <a:rPr sz="3100" spc="185" dirty="0" err="1">
                <a:solidFill>
                  <a:srgbClr val="FFFFFF"/>
                </a:solidFill>
                <a:cs typeface="Calibri"/>
              </a:rPr>
              <a:t>afrontar</a:t>
            </a:r>
            <a:r>
              <a:rPr sz="3100" spc="185" dirty="0">
                <a:solidFill>
                  <a:srgbClr val="FFFFFF"/>
                </a:solidFill>
                <a:cs typeface="Calibri"/>
              </a:rPr>
              <a:t>?</a:t>
            </a:r>
            <a:endParaRPr sz="3100" dirty="0"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06950" y="1189342"/>
            <a:ext cx="7004050" cy="1392555"/>
          </a:xfrm>
          <a:custGeom>
            <a:avLst/>
            <a:gdLst/>
            <a:ahLst/>
            <a:cxnLst/>
            <a:rect l="l" t="t" r="r" b="b"/>
            <a:pathLst>
              <a:path w="7004050" h="1392555">
                <a:moveTo>
                  <a:pt x="6771727" y="1392301"/>
                </a:moveTo>
                <a:lnTo>
                  <a:pt x="232054" y="1392301"/>
                </a:lnTo>
                <a:lnTo>
                  <a:pt x="185284" y="1387586"/>
                </a:lnTo>
                <a:lnTo>
                  <a:pt x="141724" y="1374066"/>
                </a:lnTo>
                <a:lnTo>
                  <a:pt x="102306" y="1352671"/>
                </a:lnTo>
                <a:lnTo>
                  <a:pt x="67964" y="1324336"/>
                </a:lnTo>
                <a:lnTo>
                  <a:pt x="39629" y="1289994"/>
                </a:lnTo>
                <a:lnTo>
                  <a:pt x="18234" y="1250575"/>
                </a:lnTo>
                <a:lnTo>
                  <a:pt x="4713" y="1207016"/>
                </a:lnTo>
                <a:lnTo>
                  <a:pt x="0" y="1160246"/>
                </a:lnTo>
                <a:lnTo>
                  <a:pt x="0" y="232054"/>
                </a:lnTo>
                <a:lnTo>
                  <a:pt x="4713" y="185287"/>
                </a:lnTo>
                <a:lnTo>
                  <a:pt x="18234" y="141729"/>
                </a:lnTo>
                <a:lnTo>
                  <a:pt x="39629" y="102311"/>
                </a:lnTo>
                <a:lnTo>
                  <a:pt x="67964" y="67967"/>
                </a:lnTo>
                <a:lnTo>
                  <a:pt x="102306" y="39632"/>
                </a:lnTo>
                <a:lnTo>
                  <a:pt x="141724" y="18236"/>
                </a:lnTo>
                <a:lnTo>
                  <a:pt x="185284" y="4713"/>
                </a:lnTo>
                <a:lnTo>
                  <a:pt x="232054" y="0"/>
                </a:lnTo>
                <a:lnTo>
                  <a:pt x="6771727" y="0"/>
                </a:lnTo>
                <a:lnTo>
                  <a:pt x="6818493" y="4713"/>
                </a:lnTo>
                <a:lnTo>
                  <a:pt x="6862053" y="18236"/>
                </a:lnTo>
                <a:lnTo>
                  <a:pt x="6901470" y="39632"/>
                </a:lnTo>
                <a:lnTo>
                  <a:pt x="6935813" y="67967"/>
                </a:lnTo>
                <a:lnTo>
                  <a:pt x="6964150" y="102311"/>
                </a:lnTo>
                <a:lnTo>
                  <a:pt x="6985546" y="141729"/>
                </a:lnTo>
                <a:lnTo>
                  <a:pt x="6999068" y="185287"/>
                </a:lnTo>
                <a:lnTo>
                  <a:pt x="7003783" y="232054"/>
                </a:lnTo>
                <a:lnTo>
                  <a:pt x="7003783" y="1160246"/>
                </a:lnTo>
                <a:lnTo>
                  <a:pt x="6999068" y="1207016"/>
                </a:lnTo>
                <a:lnTo>
                  <a:pt x="6985546" y="1250575"/>
                </a:lnTo>
                <a:lnTo>
                  <a:pt x="6964150" y="1289994"/>
                </a:lnTo>
                <a:lnTo>
                  <a:pt x="6935813" y="1324336"/>
                </a:lnTo>
                <a:lnTo>
                  <a:pt x="6901470" y="1352671"/>
                </a:lnTo>
                <a:lnTo>
                  <a:pt x="6862053" y="1374066"/>
                </a:lnTo>
                <a:lnTo>
                  <a:pt x="6818493" y="1387586"/>
                </a:lnTo>
                <a:lnTo>
                  <a:pt x="6771727" y="1392301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06950" y="1189342"/>
            <a:ext cx="7004050" cy="1392555"/>
          </a:xfrm>
          <a:custGeom>
            <a:avLst/>
            <a:gdLst/>
            <a:ahLst/>
            <a:cxnLst/>
            <a:rect l="l" t="t" r="r" b="b"/>
            <a:pathLst>
              <a:path w="7004050" h="1392555">
                <a:moveTo>
                  <a:pt x="0" y="232054"/>
                </a:moveTo>
                <a:lnTo>
                  <a:pt x="0" y="232054"/>
                </a:lnTo>
                <a:lnTo>
                  <a:pt x="4713" y="185287"/>
                </a:lnTo>
                <a:lnTo>
                  <a:pt x="18234" y="141729"/>
                </a:lnTo>
                <a:lnTo>
                  <a:pt x="39629" y="102311"/>
                </a:lnTo>
                <a:lnTo>
                  <a:pt x="67964" y="67967"/>
                </a:lnTo>
                <a:lnTo>
                  <a:pt x="102306" y="39632"/>
                </a:lnTo>
                <a:lnTo>
                  <a:pt x="141724" y="18236"/>
                </a:lnTo>
                <a:lnTo>
                  <a:pt x="185284" y="4713"/>
                </a:lnTo>
                <a:lnTo>
                  <a:pt x="232054" y="0"/>
                </a:lnTo>
                <a:lnTo>
                  <a:pt x="6771727" y="0"/>
                </a:lnTo>
                <a:lnTo>
                  <a:pt x="6771727" y="0"/>
                </a:lnTo>
                <a:lnTo>
                  <a:pt x="6818493" y="4713"/>
                </a:lnTo>
                <a:lnTo>
                  <a:pt x="6862053" y="18236"/>
                </a:lnTo>
                <a:lnTo>
                  <a:pt x="6901470" y="39632"/>
                </a:lnTo>
                <a:lnTo>
                  <a:pt x="6935813" y="67967"/>
                </a:lnTo>
                <a:lnTo>
                  <a:pt x="6964150" y="102311"/>
                </a:lnTo>
                <a:lnTo>
                  <a:pt x="6985546" y="141729"/>
                </a:lnTo>
                <a:lnTo>
                  <a:pt x="6999068" y="185287"/>
                </a:lnTo>
                <a:lnTo>
                  <a:pt x="7003783" y="232054"/>
                </a:lnTo>
                <a:lnTo>
                  <a:pt x="7003783" y="1160246"/>
                </a:lnTo>
                <a:lnTo>
                  <a:pt x="7003783" y="1160246"/>
                </a:lnTo>
                <a:lnTo>
                  <a:pt x="6771727" y="1392301"/>
                </a:lnTo>
                <a:lnTo>
                  <a:pt x="232054" y="1392301"/>
                </a:lnTo>
                <a:lnTo>
                  <a:pt x="232054" y="1392301"/>
                </a:lnTo>
                <a:lnTo>
                  <a:pt x="0" y="1160246"/>
                </a:lnTo>
                <a:lnTo>
                  <a:pt x="0" y="232054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995545" y="1323518"/>
            <a:ext cx="5850255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spc="185" dirty="0">
                <a:solidFill>
                  <a:srgbClr val="FFFFFF"/>
                </a:solidFill>
                <a:cs typeface="Arial"/>
              </a:rPr>
              <a:t>¿</a:t>
            </a:r>
            <a:r>
              <a:rPr sz="3100" spc="185" dirty="0">
                <a:solidFill>
                  <a:srgbClr val="FFFFFF"/>
                </a:solidFill>
                <a:cs typeface="Calibri"/>
              </a:rPr>
              <a:t>C</a:t>
            </a:r>
            <a:r>
              <a:rPr sz="3100" spc="185" dirty="0">
                <a:solidFill>
                  <a:srgbClr val="FFFFFF"/>
                </a:solidFill>
                <a:cs typeface="Arial"/>
              </a:rPr>
              <a:t>ó</a:t>
            </a:r>
            <a:r>
              <a:rPr sz="3100" spc="185" dirty="0">
                <a:solidFill>
                  <a:srgbClr val="FFFFFF"/>
                </a:solidFill>
                <a:cs typeface="Calibri"/>
              </a:rPr>
              <a:t>mo </a:t>
            </a:r>
            <a:r>
              <a:rPr sz="3100" spc="135" dirty="0">
                <a:solidFill>
                  <a:srgbClr val="FFFFFF"/>
                </a:solidFill>
                <a:cs typeface="Calibri"/>
              </a:rPr>
              <a:t>se </a:t>
            </a:r>
            <a:r>
              <a:rPr sz="3100" spc="110" dirty="0">
                <a:solidFill>
                  <a:srgbClr val="FFFFFF"/>
                </a:solidFill>
                <a:cs typeface="Calibri"/>
              </a:rPr>
              <a:t>sinti</a:t>
            </a:r>
            <a:r>
              <a:rPr sz="3100" spc="110" dirty="0">
                <a:solidFill>
                  <a:srgbClr val="FFFFFF"/>
                </a:solidFill>
                <a:cs typeface="Arial"/>
              </a:rPr>
              <a:t>ó </a:t>
            </a:r>
            <a:r>
              <a:rPr sz="3100" spc="125" dirty="0">
                <a:solidFill>
                  <a:srgbClr val="FFFFFF"/>
                </a:solidFill>
                <a:cs typeface="Calibri"/>
              </a:rPr>
              <a:t>antes, </a:t>
            </a:r>
            <a:r>
              <a:rPr sz="3100" spc="140" dirty="0">
                <a:solidFill>
                  <a:srgbClr val="FFFFFF"/>
                </a:solidFill>
                <a:cs typeface="Calibri"/>
              </a:rPr>
              <a:t>durante</a:t>
            </a:r>
            <a:r>
              <a:rPr sz="3100" spc="-409" dirty="0">
                <a:solidFill>
                  <a:srgbClr val="FFFFFF"/>
                </a:solidFill>
                <a:cs typeface="Calibri"/>
              </a:rPr>
              <a:t> </a:t>
            </a:r>
            <a:r>
              <a:rPr sz="3100" spc="-1195" dirty="0">
                <a:solidFill>
                  <a:srgbClr val="FFFFFF"/>
                </a:solidFill>
                <a:cs typeface="Calibri"/>
              </a:rPr>
              <a:t>y</a:t>
            </a:r>
            <a:endParaRPr sz="3100" dirty="0"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95545" y="1756054"/>
            <a:ext cx="477774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spc="145" dirty="0">
                <a:solidFill>
                  <a:srgbClr val="FFFFFF"/>
                </a:solidFill>
                <a:cs typeface="Calibri"/>
              </a:rPr>
              <a:t>despu</a:t>
            </a:r>
            <a:r>
              <a:rPr sz="3100" spc="145" dirty="0">
                <a:solidFill>
                  <a:srgbClr val="FFFFFF"/>
                </a:solidFill>
                <a:cs typeface="Arial"/>
              </a:rPr>
              <a:t>é</a:t>
            </a:r>
            <a:r>
              <a:rPr sz="3100" spc="145" dirty="0">
                <a:solidFill>
                  <a:srgbClr val="FFFFFF"/>
                </a:solidFill>
                <a:cs typeface="Calibri"/>
              </a:rPr>
              <a:t>s </a:t>
            </a:r>
            <a:r>
              <a:rPr sz="3100" spc="155" dirty="0">
                <a:solidFill>
                  <a:srgbClr val="FFFFFF"/>
                </a:solidFill>
                <a:cs typeface="Calibri"/>
              </a:rPr>
              <a:t>de </a:t>
            </a:r>
            <a:r>
              <a:rPr sz="3100" spc="105" dirty="0">
                <a:solidFill>
                  <a:srgbClr val="FFFFFF"/>
                </a:solidFill>
                <a:cs typeface="Calibri"/>
              </a:rPr>
              <a:t>la</a:t>
            </a:r>
            <a:r>
              <a:rPr sz="3100" spc="-130" dirty="0">
                <a:solidFill>
                  <a:srgbClr val="FFFFFF"/>
                </a:solidFill>
                <a:cs typeface="Calibri"/>
              </a:rPr>
              <a:t> </a:t>
            </a:r>
            <a:r>
              <a:rPr sz="3100" spc="130" dirty="0">
                <a:solidFill>
                  <a:srgbClr val="FFFFFF"/>
                </a:solidFill>
                <a:cs typeface="Calibri"/>
              </a:rPr>
              <a:t>experiencia?</a:t>
            </a:r>
            <a:endParaRPr sz="3100" dirty="0"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16939" y="2374874"/>
            <a:ext cx="3266440" cy="169735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3290"/>
              </a:lnSpc>
              <a:spcBef>
                <a:spcPts val="215"/>
              </a:spcBef>
            </a:pPr>
            <a:r>
              <a:rPr sz="2750" b="1" spc="180" dirty="0">
                <a:solidFill>
                  <a:srgbClr val="FFFFFF"/>
                </a:solidFill>
                <a:latin typeface="Calibri"/>
                <a:cs typeface="Calibri"/>
              </a:rPr>
              <a:t>Conversaci</a:t>
            </a:r>
            <a:r>
              <a:rPr sz="2750" b="1" spc="180" dirty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2750" b="1" spc="180" dirty="0">
                <a:solidFill>
                  <a:srgbClr val="FFFFFF"/>
                </a:solidFill>
                <a:latin typeface="Calibri"/>
                <a:cs typeface="Calibri"/>
              </a:rPr>
              <a:t>n </a:t>
            </a:r>
            <a:r>
              <a:rPr sz="2750" b="1" spc="204" dirty="0">
                <a:solidFill>
                  <a:srgbClr val="FFFFFF"/>
                </a:solidFill>
                <a:latin typeface="Calibri"/>
                <a:cs typeface="Calibri"/>
              </a:rPr>
              <a:t>en  </a:t>
            </a:r>
            <a:r>
              <a:rPr sz="2750" b="1" spc="190" dirty="0">
                <a:solidFill>
                  <a:srgbClr val="FFFFFF"/>
                </a:solidFill>
                <a:latin typeface="Calibri"/>
                <a:cs typeface="Calibri"/>
              </a:rPr>
              <a:t>grupos </a:t>
            </a:r>
            <a:r>
              <a:rPr sz="2750" b="1" spc="200" dirty="0">
                <a:solidFill>
                  <a:srgbClr val="FFFFFF"/>
                </a:solidFill>
                <a:latin typeface="Calibri"/>
                <a:cs typeface="Calibri"/>
              </a:rPr>
              <a:t>peque</a:t>
            </a:r>
            <a:r>
              <a:rPr sz="2750" b="1" spc="200" dirty="0">
                <a:solidFill>
                  <a:srgbClr val="FFFFFF"/>
                </a:solidFill>
                <a:latin typeface="Arial"/>
                <a:cs typeface="Arial"/>
              </a:rPr>
              <a:t>ñ</a:t>
            </a:r>
            <a:r>
              <a:rPr sz="2750" b="1" spc="200" dirty="0">
                <a:solidFill>
                  <a:srgbClr val="FFFFFF"/>
                </a:solidFill>
                <a:latin typeface="Calibri"/>
                <a:cs typeface="Calibri"/>
              </a:rPr>
              <a:t>os:  </a:t>
            </a:r>
            <a:r>
              <a:rPr sz="2750" spc="170" dirty="0">
                <a:solidFill>
                  <a:srgbClr val="FFFFFF"/>
                </a:solidFill>
                <a:latin typeface="Calibri"/>
                <a:cs typeface="Calibri"/>
              </a:rPr>
              <a:t>Superar </a:t>
            </a:r>
            <a:r>
              <a:rPr sz="2750" spc="140" dirty="0">
                <a:solidFill>
                  <a:srgbClr val="FFFFFF"/>
                </a:solidFill>
                <a:latin typeface="Calibri"/>
                <a:cs typeface="Calibri"/>
              </a:rPr>
              <a:t>las</a:t>
            </a:r>
            <a:r>
              <a:rPr sz="27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spc="165" dirty="0">
                <a:solidFill>
                  <a:srgbClr val="FFFFFF"/>
                </a:solidFill>
                <a:latin typeface="Calibri"/>
                <a:cs typeface="Calibri"/>
              </a:rPr>
              <a:t>barreras  </a:t>
            </a:r>
            <a:r>
              <a:rPr sz="2750" spc="145" dirty="0">
                <a:solidFill>
                  <a:srgbClr val="FFFFFF"/>
                </a:solidFill>
                <a:latin typeface="Calibri"/>
                <a:cs typeface="Calibri"/>
              </a:rPr>
              <a:t>culturales</a:t>
            </a:r>
            <a:endParaRPr sz="275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1169796"/>
            <a:ext cx="501523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b="1" spc="290" dirty="0">
                <a:solidFill>
                  <a:srgbClr val="44131A"/>
                </a:solidFill>
                <a:latin typeface="Calibri"/>
                <a:cs typeface="Calibri"/>
              </a:rPr>
              <a:t>Compromisos</a:t>
            </a:r>
            <a:r>
              <a:rPr sz="3900" b="1" spc="114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900" b="1" spc="295" dirty="0">
                <a:solidFill>
                  <a:srgbClr val="44131A"/>
                </a:solidFill>
                <a:latin typeface="Calibri"/>
                <a:cs typeface="Calibri"/>
              </a:rPr>
              <a:t>finales</a:t>
            </a:r>
            <a:endParaRPr sz="39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0914" y="2350236"/>
            <a:ext cx="4707255" cy="1932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800"/>
              </a:lnSpc>
              <a:spcBef>
                <a:spcPts val="100"/>
              </a:spcBef>
            </a:pPr>
            <a:r>
              <a:rPr sz="2850" spc="165" dirty="0">
                <a:solidFill>
                  <a:srgbClr val="44131A"/>
                </a:solidFill>
                <a:cs typeface="Arial"/>
              </a:rPr>
              <a:t>¿</a:t>
            </a:r>
            <a:r>
              <a:rPr sz="2850" spc="165" dirty="0">
                <a:solidFill>
                  <a:srgbClr val="44131A"/>
                </a:solidFill>
                <a:cs typeface="Calibri"/>
              </a:rPr>
              <a:t>Qu</a:t>
            </a:r>
            <a:r>
              <a:rPr sz="2850" spc="165" dirty="0">
                <a:solidFill>
                  <a:srgbClr val="44131A"/>
                </a:solidFill>
                <a:cs typeface="Arial"/>
              </a:rPr>
              <a:t>é </a:t>
            </a:r>
            <a:r>
              <a:rPr sz="2850" spc="140" dirty="0">
                <a:solidFill>
                  <a:srgbClr val="44131A"/>
                </a:solidFill>
                <a:cs typeface="Calibri"/>
              </a:rPr>
              <a:t>compromiso </a:t>
            </a:r>
            <a:r>
              <a:rPr sz="2850" spc="125" dirty="0">
                <a:solidFill>
                  <a:srgbClr val="44131A"/>
                </a:solidFill>
                <a:cs typeface="Calibri"/>
              </a:rPr>
              <a:t>quieren  </a:t>
            </a:r>
            <a:r>
              <a:rPr sz="2850" spc="130" dirty="0">
                <a:solidFill>
                  <a:srgbClr val="44131A"/>
                </a:solidFill>
                <a:cs typeface="Calibri"/>
              </a:rPr>
              <a:t>asumir </a:t>
            </a:r>
            <a:r>
              <a:rPr sz="2850" spc="125" dirty="0">
                <a:solidFill>
                  <a:srgbClr val="44131A"/>
                </a:solidFill>
                <a:cs typeface="Calibri"/>
              </a:rPr>
              <a:t>para </a:t>
            </a:r>
            <a:r>
              <a:rPr sz="2850" spc="105" dirty="0">
                <a:solidFill>
                  <a:srgbClr val="44131A"/>
                </a:solidFill>
                <a:cs typeface="Calibri"/>
              </a:rPr>
              <a:t>practicar </a:t>
            </a:r>
            <a:r>
              <a:rPr sz="2850" spc="100" dirty="0">
                <a:solidFill>
                  <a:srgbClr val="44131A"/>
                </a:solidFill>
                <a:cs typeface="Calibri"/>
              </a:rPr>
              <a:t>el  </a:t>
            </a:r>
            <a:r>
              <a:rPr sz="2850" spc="110" dirty="0">
                <a:solidFill>
                  <a:srgbClr val="44131A"/>
                </a:solidFill>
                <a:cs typeface="Calibri"/>
              </a:rPr>
              <a:t>liderazgo </a:t>
            </a:r>
            <a:r>
              <a:rPr sz="2850" spc="120" dirty="0">
                <a:solidFill>
                  <a:srgbClr val="44131A"/>
                </a:solidFill>
                <a:cs typeface="Calibri"/>
              </a:rPr>
              <a:t>adaptativo</a:t>
            </a:r>
            <a:r>
              <a:rPr sz="2850" spc="-5" dirty="0">
                <a:solidFill>
                  <a:srgbClr val="44131A"/>
                </a:solidFill>
                <a:cs typeface="Calibri"/>
              </a:rPr>
              <a:t> </a:t>
            </a:r>
            <a:r>
              <a:rPr sz="2850" spc="130" dirty="0">
                <a:solidFill>
                  <a:srgbClr val="44131A"/>
                </a:solidFill>
                <a:cs typeface="Calibri"/>
              </a:rPr>
              <a:t>durante  </a:t>
            </a:r>
            <a:r>
              <a:rPr sz="2850" spc="100" dirty="0">
                <a:solidFill>
                  <a:srgbClr val="44131A"/>
                </a:solidFill>
                <a:cs typeface="Calibri"/>
              </a:rPr>
              <a:t>las </a:t>
            </a:r>
            <a:r>
              <a:rPr sz="2850" spc="130" dirty="0">
                <a:solidFill>
                  <a:srgbClr val="44131A"/>
                </a:solidFill>
                <a:cs typeface="Calibri"/>
              </a:rPr>
              <a:t>pr</a:t>
            </a:r>
            <a:r>
              <a:rPr sz="2850" spc="130" dirty="0">
                <a:solidFill>
                  <a:srgbClr val="44131A"/>
                </a:solidFill>
                <a:cs typeface="Arial"/>
              </a:rPr>
              <a:t>ó</a:t>
            </a:r>
            <a:r>
              <a:rPr sz="2850" spc="130" dirty="0">
                <a:solidFill>
                  <a:srgbClr val="44131A"/>
                </a:solidFill>
                <a:cs typeface="Calibri"/>
              </a:rPr>
              <a:t>ximas </a:t>
            </a:r>
            <a:r>
              <a:rPr sz="2850" spc="135" dirty="0">
                <a:solidFill>
                  <a:srgbClr val="44131A"/>
                </a:solidFill>
                <a:cs typeface="Calibri"/>
              </a:rPr>
              <a:t>dos</a:t>
            </a:r>
            <a:r>
              <a:rPr sz="2850" spc="-70" dirty="0">
                <a:solidFill>
                  <a:srgbClr val="44131A"/>
                </a:solidFill>
                <a:cs typeface="Calibri"/>
              </a:rPr>
              <a:t> </a:t>
            </a:r>
            <a:r>
              <a:rPr sz="2850" spc="135" dirty="0">
                <a:solidFill>
                  <a:srgbClr val="44131A"/>
                </a:solidFill>
                <a:cs typeface="Calibri"/>
              </a:rPr>
              <a:t>semanas?</a:t>
            </a:r>
            <a:endParaRPr sz="2850" dirty="0"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527053" y="2399207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611" y="88176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86B53A-0142-46F3-89B3-4A6CCC8770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1535" y="937304"/>
            <a:ext cx="4822354" cy="477967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5995670" cy="6858000"/>
          </a:xfrm>
          <a:custGeom>
            <a:avLst/>
            <a:gdLst/>
            <a:ahLst/>
            <a:cxnLst/>
            <a:rect l="l" t="t" r="r" b="b"/>
            <a:pathLst>
              <a:path w="5995670" h="6858000">
                <a:moveTo>
                  <a:pt x="0" y="6858000"/>
                </a:moveTo>
                <a:lnTo>
                  <a:pt x="5995237" y="6858000"/>
                </a:lnTo>
                <a:lnTo>
                  <a:pt x="5995237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2477681"/>
            <a:ext cx="4464685" cy="121221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4660"/>
              </a:lnSpc>
              <a:spcBef>
                <a:spcPts val="270"/>
              </a:spcBef>
            </a:pPr>
            <a:r>
              <a:rPr sz="3900" b="1" spc="245" dirty="0">
                <a:solidFill>
                  <a:srgbClr val="44131A"/>
                </a:solidFill>
                <a:latin typeface="Calibri"/>
                <a:cs typeface="Calibri"/>
              </a:rPr>
              <a:t>Reflexión </a:t>
            </a:r>
            <a:r>
              <a:rPr sz="3900" b="1" spc="260" dirty="0">
                <a:solidFill>
                  <a:srgbClr val="44131A"/>
                </a:solidFill>
                <a:latin typeface="Calibri"/>
                <a:cs typeface="Calibri"/>
              </a:rPr>
              <a:t>sobre</a:t>
            </a:r>
            <a:r>
              <a:rPr sz="3900" b="1" spc="-10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900" b="1" spc="215" dirty="0">
                <a:solidFill>
                  <a:srgbClr val="44131A"/>
                </a:solidFill>
                <a:latin typeface="Calibri"/>
                <a:cs typeface="Calibri"/>
              </a:rPr>
              <a:t>las  </a:t>
            </a:r>
            <a:r>
              <a:rPr sz="3900" b="1" spc="225" dirty="0">
                <a:solidFill>
                  <a:srgbClr val="44131A"/>
                </a:solidFill>
                <a:latin typeface="Calibri"/>
                <a:cs typeface="Calibri"/>
              </a:rPr>
              <a:t>Escrituras</a:t>
            </a:r>
            <a:endParaRPr sz="39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98286" y="0"/>
            <a:ext cx="6193713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34643" y="567944"/>
            <a:ext cx="3412604" cy="5716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5995670" cy="6858000"/>
          </a:xfrm>
          <a:custGeom>
            <a:avLst/>
            <a:gdLst/>
            <a:ahLst/>
            <a:cxnLst/>
            <a:rect l="l" t="t" r="r" b="b"/>
            <a:pathLst>
              <a:path w="5995670" h="6858000">
                <a:moveTo>
                  <a:pt x="0" y="6858000"/>
                </a:moveTo>
                <a:lnTo>
                  <a:pt x="5995237" y="6858000"/>
                </a:lnTo>
                <a:lnTo>
                  <a:pt x="5995237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41069" y="1877453"/>
            <a:ext cx="3809365" cy="3264354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4240"/>
              </a:lnSpc>
              <a:spcBef>
                <a:spcPts val="254"/>
              </a:spcBef>
            </a:pPr>
            <a:r>
              <a:rPr sz="3550" b="1" spc="165" dirty="0">
                <a:solidFill>
                  <a:srgbClr val="44131A"/>
                </a:solidFill>
                <a:cs typeface="Arial"/>
              </a:rPr>
              <a:t>¿</a:t>
            </a:r>
            <a:r>
              <a:rPr sz="3550" b="1" spc="165" dirty="0">
                <a:solidFill>
                  <a:srgbClr val="44131A"/>
                </a:solidFill>
                <a:cs typeface="Calibri"/>
              </a:rPr>
              <a:t>Cu</a:t>
            </a:r>
            <a:r>
              <a:rPr sz="3550" b="1" spc="165" dirty="0">
                <a:solidFill>
                  <a:srgbClr val="44131A"/>
                </a:solidFill>
                <a:cs typeface="Arial"/>
              </a:rPr>
              <a:t>á</a:t>
            </a:r>
            <a:r>
              <a:rPr sz="3550" b="1" spc="165" dirty="0">
                <a:solidFill>
                  <a:srgbClr val="44131A"/>
                </a:solidFill>
                <a:cs typeface="Calibri"/>
              </a:rPr>
              <a:t>les son </a:t>
            </a:r>
            <a:r>
              <a:rPr sz="3550" b="1" spc="125" dirty="0">
                <a:solidFill>
                  <a:srgbClr val="44131A"/>
                </a:solidFill>
                <a:cs typeface="Calibri"/>
              </a:rPr>
              <a:t>las  </a:t>
            </a:r>
            <a:r>
              <a:rPr sz="3550" b="1" spc="145" dirty="0">
                <a:solidFill>
                  <a:srgbClr val="44131A"/>
                </a:solidFill>
                <a:cs typeface="Calibri"/>
              </a:rPr>
              <a:t>barreras</a:t>
            </a:r>
            <a:r>
              <a:rPr sz="3550" b="1" spc="25" dirty="0">
                <a:solidFill>
                  <a:srgbClr val="44131A"/>
                </a:solidFill>
                <a:cs typeface="Calibri"/>
              </a:rPr>
              <a:t> </a:t>
            </a:r>
            <a:r>
              <a:rPr sz="3550" b="1" spc="140" dirty="0">
                <a:solidFill>
                  <a:srgbClr val="44131A"/>
                </a:solidFill>
                <a:cs typeface="Calibri"/>
              </a:rPr>
              <a:t>culturales  </a:t>
            </a:r>
            <a:r>
              <a:rPr sz="3550" b="1" spc="180" dirty="0">
                <a:solidFill>
                  <a:srgbClr val="44131A"/>
                </a:solidFill>
                <a:cs typeface="Calibri"/>
              </a:rPr>
              <a:t>que </a:t>
            </a:r>
            <a:r>
              <a:rPr sz="3550" b="1" spc="150" dirty="0">
                <a:solidFill>
                  <a:srgbClr val="44131A"/>
                </a:solidFill>
                <a:cs typeface="Calibri"/>
              </a:rPr>
              <a:t>Jes</a:t>
            </a:r>
            <a:r>
              <a:rPr sz="3550" b="1" spc="150" dirty="0">
                <a:solidFill>
                  <a:srgbClr val="44131A"/>
                </a:solidFill>
                <a:cs typeface="Arial"/>
              </a:rPr>
              <a:t>ú</a:t>
            </a:r>
            <a:r>
              <a:rPr sz="3550" b="1" spc="150" dirty="0">
                <a:solidFill>
                  <a:srgbClr val="44131A"/>
                </a:solidFill>
                <a:cs typeface="Calibri"/>
              </a:rPr>
              <a:t>s </a:t>
            </a:r>
            <a:r>
              <a:rPr sz="3550" b="1" spc="155" dirty="0">
                <a:solidFill>
                  <a:srgbClr val="44131A"/>
                </a:solidFill>
                <a:cs typeface="Calibri"/>
              </a:rPr>
              <a:t>est</a:t>
            </a:r>
            <a:r>
              <a:rPr sz="3550" b="1" spc="155" dirty="0">
                <a:solidFill>
                  <a:srgbClr val="44131A"/>
                </a:solidFill>
                <a:cs typeface="Arial"/>
              </a:rPr>
              <a:t>á  </a:t>
            </a:r>
            <a:r>
              <a:rPr sz="3550" b="1" spc="160" dirty="0">
                <a:solidFill>
                  <a:srgbClr val="44131A"/>
                </a:solidFill>
                <a:cs typeface="Calibri"/>
              </a:rPr>
              <a:t>cruzando </a:t>
            </a:r>
            <a:r>
              <a:rPr sz="3550" b="1" spc="180" dirty="0">
                <a:solidFill>
                  <a:srgbClr val="44131A"/>
                </a:solidFill>
                <a:cs typeface="Calibri"/>
              </a:rPr>
              <a:t>en </a:t>
            </a:r>
            <a:r>
              <a:rPr sz="3550" b="1" spc="150" dirty="0">
                <a:solidFill>
                  <a:srgbClr val="44131A"/>
                </a:solidFill>
                <a:cs typeface="Calibri"/>
              </a:rPr>
              <a:t>este  </a:t>
            </a:r>
            <a:r>
              <a:rPr sz="3550" b="1" spc="155" dirty="0">
                <a:solidFill>
                  <a:srgbClr val="44131A"/>
                </a:solidFill>
                <a:cs typeface="Calibri"/>
              </a:rPr>
              <a:t>encuentro?</a:t>
            </a:r>
            <a:endParaRPr sz="3550" b="1" dirty="0"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98286" y="0"/>
            <a:ext cx="6193713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34643" y="567944"/>
            <a:ext cx="3412604" cy="5716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1F3B71638CD042BEC7A1ED0E0FD4F0" ma:contentTypeVersion="14" ma:contentTypeDescription="Create a new document." ma:contentTypeScope="" ma:versionID="70cef414f997c88d83b7b12a8acbd51d">
  <xsd:schema xmlns:xsd="http://www.w3.org/2001/XMLSchema" xmlns:xs="http://www.w3.org/2001/XMLSchema" xmlns:p="http://schemas.microsoft.com/office/2006/metadata/properties" xmlns:ns2="a1432372-4e4d-4c4e-a1a0-61c90ff19cb0" xmlns:ns3="705d9b7a-f551-4617-a4e1-ffaf9836f7dc" targetNamespace="http://schemas.microsoft.com/office/2006/metadata/properties" ma:root="true" ma:fieldsID="5b8a9dcc893ee816f61fc85dabfe9dbb" ns2:_="" ns3:_="">
    <xsd:import namespace="a1432372-4e4d-4c4e-a1a0-61c90ff19cb0"/>
    <xsd:import namespace="705d9b7a-f551-4617-a4e1-ffaf9836f7d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32372-4e4d-4c4e-a1a0-61c90ff19cb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c29fe90-60ee-4f29-ac84-ef055a5604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d9b7a-f551-4617-a4e1-ffaf9836f7d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f8ec191-6bb0-4bc7-b8b1-c0f10c7ad09c}" ma:internalName="TaxCatchAll" ma:showField="CatchAllData" ma:web="705d9b7a-f551-4617-a4e1-ffaf9836f7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5d9b7a-f551-4617-a4e1-ffaf9836f7dc" xsi:nil="true"/>
    <lcf76f155ced4ddcb4097134ff3c332f xmlns="a1432372-4e4d-4c4e-a1a0-61c90ff19c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3739AA3-C26B-4A69-876B-8846048FD38A}"/>
</file>

<file path=customXml/itemProps2.xml><?xml version="1.0" encoding="utf-8"?>
<ds:datastoreItem xmlns:ds="http://schemas.openxmlformats.org/officeDocument/2006/customXml" ds:itemID="{4F109A34-EE4E-4D15-809E-D154A1324B29}"/>
</file>

<file path=customXml/itemProps3.xml><?xml version="1.0" encoding="utf-8"?>
<ds:datastoreItem xmlns:ds="http://schemas.openxmlformats.org/officeDocument/2006/customXml" ds:itemID="{C1833C2B-6DF7-4440-8316-E6C954EB2CF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</TotalTime>
  <Words>2630</Words>
  <Application>Microsoft Office PowerPoint</Application>
  <PresentationFormat>Widescreen</PresentationFormat>
  <Paragraphs>336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Arial Rounded MT Bold</vt:lpstr>
      <vt:lpstr>Calibri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Newsletter (Civic design)</dc:title>
  <dc:creator>Sr Mila Diaz Solano</dc:creator>
  <cp:lastModifiedBy>Suzanne Delaney</cp:lastModifiedBy>
  <cp:revision>31</cp:revision>
  <dcterms:created xsi:type="dcterms:W3CDTF">2026-01-10T20:24:23Z</dcterms:created>
  <dcterms:modified xsi:type="dcterms:W3CDTF">2026-03-19T19:41:19Z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2026-01-10T00:00:00Z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2026-01-10T00:00:00Z</vt:filetime>
  </property>
  <property fmtid="{D5CDD505-2E9C-101B-9397-08002B2CF9AE}" pid="5" name="ContentTypeId">
    <vt:lpwstr>0x0101003F1F3B71638CD042BEC7A1ED0E0FD4F0</vt:lpwstr>
  </property>
</Properties>
</file>